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Default Extension="bin" ContentType="application/vnd.openxmlformats-officedocument.oleObject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Default Extension="gif" ContentType="image/gif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0" r:id="rId3"/>
    <p:sldId id="291" r:id="rId4"/>
    <p:sldId id="292" r:id="rId5"/>
    <p:sldId id="293" r:id="rId6"/>
    <p:sldId id="294" r:id="rId7"/>
    <p:sldId id="295" r:id="rId8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Verdana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Verdana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Verdana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Verdana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Verdana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Verdana" pitchFamily="34" charset="0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Verdana" pitchFamily="34" charset="0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Verdana" pitchFamily="34" charset="0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Verdana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0099"/>
    <a:srgbClr val="000000"/>
    <a:srgbClr val="FF66FF"/>
    <a:srgbClr val="DDDDDD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5640" autoAdjust="0"/>
    <p:restoredTop sz="94660" autoAdjust="0"/>
  </p:normalViewPr>
  <p:slideViewPr>
    <p:cSldViewPr>
      <p:cViewPr>
        <p:scale>
          <a:sx n="75" d="100"/>
          <a:sy n="75" d="100"/>
        </p:scale>
        <p:origin x="-678" y="-5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 bwMode="gray"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533400" y="2514600"/>
            <a:ext cx="8001000" cy="914400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 bwMode="white">
          <a:xfrm>
            <a:off x="914400" y="3429000"/>
            <a:ext cx="7086600" cy="3810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 sz="1600" b="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dt" sz="half" idx="2"/>
          </p:nvPr>
        </p:nvSpPr>
        <p:spPr>
          <a:xfrm>
            <a:off x="457200" y="6553200"/>
            <a:ext cx="2133600" cy="168275"/>
          </a:xfrm>
        </p:spPr>
        <p:txBody>
          <a:bodyPr/>
          <a:lstStyle>
            <a:lvl1pPr>
              <a:defRPr sz="1400">
                <a:solidFill>
                  <a:schemeClr val="bg1"/>
                </a:solidFill>
                <a:latin typeface="Times New Roman" pitchFamily="18" charset="0"/>
              </a:defRPr>
            </a:lvl1pPr>
          </a:lstStyle>
          <a:p>
            <a:endParaRPr lang="en-US"/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ftr" sz="quarter" idx="3"/>
          </p:nvPr>
        </p:nvSpPr>
        <p:spPr>
          <a:xfrm>
            <a:off x="3124200" y="6553200"/>
            <a:ext cx="2895600" cy="168275"/>
          </a:xfrm>
        </p:spPr>
        <p:txBody>
          <a:bodyPr/>
          <a:lstStyle>
            <a:lvl1pPr algn="ctr">
              <a:defRPr sz="1400">
                <a:solidFill>
                  <a:schemeClr val="bg1"/>
                </a:solidFill>
                <a:latin typeface="Times New Roman" pitchFamily="18" charset="0"/>
              </a:defRPr>
            </a:lvl1pPr>
          </a:lstStyle>
          <a:p>
            <a:endParaRPr lang="en-US"/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6553200" y="6553200"/>
            <a:ext cx="2133600" cy="168275"/>
          </a:xfrm>
        </p:spPr>
        <p:txBody>
          <a:bodyPr/>
          <a:lstStyle>
            <a:lvl1pPr algn="r">
              <a:defRPr sz="1400">
                <a:solidFill>
                  <a:schemeClr val="bg1"/>
                </a:solidFill>
                <a:latin typeface="Times New Roman" pitchFamily="18" charset="0"/>
              </a:defRPr>
            </a:lvl1pPr>
          </a:lstStyle>
          <a:p>
            <a:fld id="{4EC4EF78-9F48-4078-8256-3879072D0221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3090" name="Oval 18"/>
          <p:cNvSpPr>
            <a:spLocks noChangeArrowheads="1"/>
          </p:cNvSpPr>
          <p:nvPr/>
        </p:nvSpPr>
        <p:spPr bwMode="white">
          <a:xfrm>
            <a:off x="228600" y="228600"/>
            <a:ext cx="1219200" cy="1219200"/>
          </a:xfrm>
          <a:prstGeom prst="ellipse">
            <a:avLst/>
          </a:prstGeom>
          <a:solidFill>
            <a:schemeClr val="accent2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3086" name="Text Box 14"/>
          <p:cNvSpPr txBox="1">
            <a:spLocks noChangeArrowheads="1"/>
          </p:cNvSpPr>
          <p:nvPr/>
        </p:nvSpPr>
        <p:spPr bwMode="auto">
          <a:xfrm>
            <a:off x="304800" y="652463"/>
            <a:ext cx="10795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400" b="1">
                <a:solidFill>
                  <a:schemeClr val="bg1"/>
                </a:solidFill>
                <a:effectLst/>
                <a:latin typeface="Arial" charset="0"/>
              </a:rPr>
              <a:t>LOGO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AD5D8505-B10C-4821-87D1-D56678D3E963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Company Logo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4423D74D-39C5-47FA-A57D-28314CFC6675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Company Logo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47800"/>
            <a:ext cx="4038600" cy="4876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47800"/>
            <a:ext cx="4038600" cy="4876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3A429043-4280-4770-8D55-EE7F26DA5279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Company Logo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CD4900BA-6FD6-41C6-86F6-B8A4118E9D3B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Company Logo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D0A09E79-0328-4AB8-BD7F-1F4EA140CA9A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Company Logo</a:t>
            </a: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CE708FFA-51A8-431E-A962-670901039B3D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Company Logo</a:t>
            </a: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9CDB6D5F-88A9-4EE3-8CA2-5E28583748B5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Company Logo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FCD45B7A-3F44-47FA-8BC4-3D0EBFDBA572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Company Logo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1AA3C47C-46F6-48F4-AA6A-1D9790ED1480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Company Logo</a:t>
            </a: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319088"/>
            <a:ext cx="2057400" cy="600551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19088"/>
            <a:ext cx="6019800" cy="600551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078CF2E7-A25D-4EC9-93AD-54D5F2522113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Company Logo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19088"/>
            <a:ext cx="8229600" cy="56356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1447800"/>
            <a:ext cx="8229600" cy="4876800"/>
          </a:xfrm>
        </p:spPr>
        <p:txBody>
          <a:bodyPr/>
          <a:lstStyle/>
          <a:p>
            <a:r>
              <a:rPr lang="en-US" smtClean="0"/>
              <a:t>Click icon to add table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04800" y="6477000"/>
            <a:ext cx="2133600" cy="320675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>
          <a:xfrm>
            <a:off x="3352800" y="6480175"/>
            <a:ext cx="2133600" cy="320675"/>
          </a:xfrm>
        </p:spPr>
        <p:txBody>
          <a:bodyPr/>
          <a:lstStyle>
            <a:lvl1pPr>
              <a:defRPr/>
            </a:lvl1pPr>
          </a:lstStyle>
          <a:p>
            <a:fld id="{078C310F-12B0-4572-BE1B-FD484E012B2A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>
          <a:xfrm>
            <a:off x="5943600" y="6480175"/>
            <a:ext cx="2895600" cy="320675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Company Logo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oleObject" Target="../embeddings/oleObject1.bin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vmlDrawing" Target="../drawings/vmlDrawing1.v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39" name="Object 15"/>
          <p:cNvGraphicFramePr>
            <a:graphicFrameLocks noChangeAspect="1"/>
          </p:cNvGraphicFramePr>
          <p:nvPr/>
        </p:nvGraphicFramePr>
        <p:xfrm>
          <a:off x="0" y="0"/>
          <a:ext cx="9144000" cy="1066800"/>
        </p:xfrm>
        <a:graphic>
          <a:graphicData uri="http://schemas.openxmlformats.org/presentationml/2006/ole">
            <p:oleObj spid="_x0000_s1039" name="Image" r:id="rId15" imgW="7377778" imgH="1219048" progId="Photoshop.Image.6">
              <p:embed/>
            </p:oleObj>
          </a:graphicData>
        </a:graphic>
      </p:graphicFrame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447800"/>
            <a:ext cx="8229600" cy="487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04800" y="6477000"/>
            <a:ext cx="2133600" cy="32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r>
              <a:rPr lang="en-US"/>
              <a:t>www.themegallery.com</a:t>
            </a:r>
          </a:p>
        </p:txBody>
      </p:sp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white">
          <a:xfrm>
            <a:off x="457200" y="319088"/>
            <a:ext cx="8229600" cy="563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  <a:endParaRPr lang="en-US" smtClean="0"/>
          </a:p>
        </p:txBody>
      </p:sp>
      <p:sp>
        <p:nvSpPr>
          <p:cNvPr id="1040" name="Line 16"/>
          <p:cNvSpPr>
            <a:spLocks noChangeShapeType="1"/>
          </p:cNvSpPr>
          <p:nvPr/>
        </p:nvSpPr>
        <p:spPr bwMode="auto">
          <a:xfrm>
            <a:off x="425450" y="6524625"/>
            <a:ext cx="835342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3352800" y="6480175"/>
            <a:ext cx="2133600" cy="32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fld id="{C1745A9B-7CCD-4A87-A0B0-4AC49B51DD27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5943600" y="6480175"/>
            <a:ext cx="2895600" cy="32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r>
              <a:rPr lang="en-US"/>
              <a:t>Company Logo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sldNum="0" hdr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v"/>
        <a:defRPr sz="2800" b="1">
          <a:solidFill>
            <a:schemeClr val="accent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800">
          <a:solidFill>
            <a:schemeClr val="tx1"/>
          </a:solidFill>
          <a:latin typeface="Arial" charset="0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Arial" charset="0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Arial" charset="0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04800" y="2438400"/>
            <a:ext cx="8534400" cy="914400"/>
          </a:xfrm>
        </p:spPr>
        <p:txBody>
          <a:bodyPr/>
          <a:lstStyle/>
          <a:p>
            <a:r>
              <a:rPr lang="en-US" dirty="0" smtClean="0">
                <a:solidFill>
                  <a:srgbClr val="990099"/>
                </a:solidFill>
              </a:rPr>
              <a:t>BÁO CÁO TỔNG KẾT THI ĐUA</a:t>
            </a:r>
            <a:endParaRPr lang="en-US" dirty="0">
              <a:solidFill>
                <a:srgbClr val="990099"/>
              </a:solidFill>
            </a:endParaRP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914400" y="3429000"/>
            <a:ext cx="7086600" cy="1066800"/>
          </a:xfrm>
        </p:spPr>
        <p:txBody>
          <a:bodyPr/>
          <a:lstStyle/>
          <a:p>
            <a:r>
              <a:rPr lang="en-US" sz="4000" b="1" dirty="0" smtClean="0">
                <a:solidFill>
                  <a:srgbClr val="990099"/>
                </a:solidFill>
                <a:latin typeface="Verdana (HEADIN)"/>
              </a:rPr>
              <a:t>NĂM HỌC 2014 – 2015</a:t>
            </a:r>
            <a:endParaRPr lang="en-US" sz="4000" b="1" dirty="0" smtClean="0">
              <a:solidFill>
                <a:srgbClr val="990099"/>
              </a:solidFill>
              <a:latin typeface="Verdana (HERDIN)"/>
            </a:endParaRPr>
          </a:p>
          <a:p>
            <a:endParaRPr lang="en-US" sz="4000" dirty="0"/>
          </a:p>
        </p:txBody>
      </p:sp>
      <p:sp>
        <p:nvSpPr>
          <p:cNvPr id="2052" name="Freeform 4"/>
          <p:cNvSpPr>
            <a:spLocks/>
          </p:cNvSpPr>
          <p:nvPr/>
        </p:nvSpPr>
        <p:spPr bwMode="gray">
          <a:xfrm>
            <a:off x="1981200" y="1743075"/>
            <a:ext cx="5303838" cy="806450"/>
          </a:xfrm>
          <a:custGeom>
            <a:avLst/>
            <a:gdLst/>
            <a:ahLst/>
            <a:cxnLst>
              <a:cxn ang="0">
                <a:pos x="1" y="492"/>
              </a:cxn>
              <a:cxn ang="0">
                <a:pos x="1707" y="20"/>
              </a:cxn>
              <a:cxn ang="0">
                <a:pos x="3340" y="482"/>
              </a:cxn>
              <a:cxn ang="0">
                <a:pos x="1734" y="74"/>
              </a:cxn>
              <a:cxn ang="0">
                <a:pos x="1" y="492"/>
              </a:cxn>
            </a:cxnLst>
            <a:rect l="0" t="0" r="r" b="b"/>
            <a:pathLst>
              <a:path w="3341" h="508">
                <a:moveTo>
                  <a:pt x="1" y="492"/>
                </a:moveTo>
                <a:cubicBezTo>
                  <a:pt x="0" y="477"/>
                  <a:pt x="710" y="0"/>
                  <a:pt x="1707" y="20"/>
                </a:cubicBezTo>
                <a:cubicBezTo>
                  <a:pt x="2704" y="40"/>
                  <a:pt x="3339" y="467"/>
                  <a:pt x="3340" y="482"/>
                </a:cubicBezTo>
                <a:cubicBezTo>
                  <a:pt x="3341" y="496"/>
                  <a:pt x="2608" y="93"/>
                  <a:pt x="1734" y="74"/>
                </a:cubicBezTo>
                <a:cubicBezTo>
                  <a:pt x="860" y="54"/>
                  <a:pt x="2" y="508"/>
                  <a:pt x="1" y="492"/>
                </a:cubicBezTo>
                <a:close/>
              </a:path>
            </a:pathLst>
          </a:custGeom>
          <a:gradFill rotWithShape="1">
            <a:gsLst>
              <a:gs pos="0">
                <a:schemeClr val="accent1"/>
              </a:gs>
              <a:gs pos="50000">
                <a:schemeClr val="accent1">
                  <a:gamma/>
                  <a:tint val="45882"/>
                  <a:invGamma/>
                </a:schemeClr>
              </a:gs>
              <a:gs pos="100000">
                <a:schemeClr val="accent1"/>
              </a:gs>
            </a:gsLst>
            <a:lin ang="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054" name="AutoShape 6" descr="Kết quả hình ảnh cho logo trường cao đẳng kỹ thuật lý tự trọ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056" name="AutoShape 8" descr="Kết quả hình ảnh cho logo trường cao đẳng kỹ thuật lý tự trọ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058" name="AutoShape 10" descr="Kết quả hình ảnh cho logo trường cao đẳng kỹ thuật lý tự trọ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060" name="AutoShape 12" descr="Kết quả hình ảnh cho logo trường cao đẳng kỹ thuật lý tự trọ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062" name="AutoShape 14" descr="Kết quả hình ảnh cho logo trường cao đẳng kỹ thuật lý tự trọ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064" name="AutoShape 16" descr="Kết quả hình ảnh cho logo trường cao đẳng kỹ thuật lý tự trọ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066" name="AutoShape 18" descr="Kết quả hình ảnh cho logo trường cao đẳng kỹ thuật lý tự trọ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068" name="Picture 20" descr="http://ltt.edu.vn/Resource/Upload/flash/logo%20lytc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676400" cy="16764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 smtClean="0">
                <a:solidFill>
                  <a:srgbClr val="FF66FF"/>
                </a:solidFill>
              </a:rPr>
              <a:t>BÁO CÁO TỔNG KẾT THI ĐUA</a:t>
            </a:r>
            <a:endParaRPr lang="en-US" sz="2000" dirty="0">
              <a:solidFill>
                <a:srgbClr val="FF66FF"/>
              </a:solidFill>
            </a:endParaRPr>
          </a:p>
        </p:txBody>
      </p:sp>
      <p:sp>
        <p:nvSpPr>
          <p:cNvPr id="71683" name="AutoShape 3"/>
          <p:cNvSpPr>
            <a:spLocks noChangeArrowheads="1"/>
          </p:cNvSpPr>
          <p:nvPr/>
        </p:nvSpPr>
        <p:spPr bwMode="auto">
          <a:xfrm>
            <a:off x="5562600" y="3352800"/>
            <a:ext cx="2286000" cy="2667000"/>
          </a:xfrm>
          <a:prstGeom prst="roundRect">
            <a:avLst>
              <a:gd name="adj" fmla="val 16667"/>
            </a:avLst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0" hangingPunct="0"/>
            <a:endParaRPr lang="en-US" sz="1800">
              <a:effectLst/>
            </a:endParaRPr>
          </a:p>
        </p:txBody>
      </p:sp>
      <p:sp>
        <p:nvSpPr>
          <p:cNvPr id="71685" name="AutoShape 5"/>
          <p:cNvSpPr>
            <a:spLocks noChangeArrowheads="1"/>
          </p:cNvSpPr>
          <p:nvPr/>
        </p:nvSpPr>
        <p:spPr bwMode="auto">
          <a:xfrm>
            <a:off x="1143000" y="3352800"/>
            <a:ext cx="2286000" cy="2667000"/>
          </a:xfrm>
          <a:prstGeom prst="roundRect">
            <a:avLst>
              <a:gd name="adj" fmla="val 16667"/>
            </a:avLst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0" hangingPunct="0"/>
            <a:endParaRPr lang="en-US" sz="1800">
              <a:effectLst/>
            </a:endParaRPr>
          </a:p>
        </p:txBody>
      </p:sp>
      <p:sp>
        <p:nvSpPr>
          <p:cNvPr id="71686" name="Text Box 6"/>
          <p:cNvSpPr txBox="1">
            <a:spLocks noChangeArrowheads="1"/>
          </p:cNvSpPr>
          <p:nvPr/>
        </p:nvSpPr>
        <p:spPr bwMode="auto">
          <a:xfrm>
            <a:off x="1238250" y="3552824"/>
            <a:ext cx="2038350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0" hangingPunct="0"/>
            <a:endParaRPr lang="en-US" sz="2000" b="1" dirty="0" smtClean="0"/>
          </a:p>
          <a:p>
            <a:pPr algn="ctr" eaLnBrk="0" hangingPunct="0"/>
            <a:r>
              <a:rPr lang="en-US" sz="2000" b="1" dirty="0" smtClean="0"/>
              <a:t>1. </a:t>
            </a:r>
            <a:r>
              <a:rPr lang="en-US" sz="2000" b="1" dirty="0" err="1" smtClean="0"/>
              <a:t>Thực</a:t>
            </a:r>
            <a:r>
              <a:rPr lang="en-US" sz="2000" b="1" dirty="0" smtClean="0"/>
              <a:t> </a:t>
            </a:r>
            <a:r>
              <a:rPr lang="en-US" sz="2000" b="1" dirty="0" err="1"/>
              <a:t>hiện</a:t>
            </a:r>
            <a:r>
              <a:rPr lang="en-US" sz="2000" b="1" dirty="0"/>
              <a:t> </a:t>
            </a:r>
            <a:r>
              <a:rPr lang="en-US" sz="2000" b="1" dirty="0" err="1"/>
              <a:t>các</a:t>
            </a:r>
            <a:r>
              <a:rPr lang="en-US" sz="2000" b="1" dirty="0"/>
              <a:t> </a:t>
            </a:r>
            <a:r>
              <a:rPr lang="en-US" sz="2000" b="1" dirty="0" err="1"/>
              <a:t>nhiệm</a:t>
            </a:r>
            <a:r>
              <a:rPr lang="en-US" sz="2000" b="1" dirty="0"/>
              <a:t> </a:t>
            </a:r>
            <a:r>
              <a:rPr lang="en-US" sz="2000" b="1" dirty="0" err="1"/>
              <a:t>vụ</a:t>
            </a:r>
            <a:r>
              <a:rPr lang="en-US" sz="2000" b="1" dirty="0"/>
              <a:t> </a:t>
            </a:r>
            <a:r>
              <a:rPr lang="en-US" sz="2000" b="1" dirty="0" err="1"/>
              <a:t>trọng</a:t>
            </a:r>
            <a:r>
              <a:rPr lang="en-US" sz="2000" b="1" dirty="0"/>
              <a:t> </a:t>
            </a:r>
            <a:r>
              <a:rPr lang="en-US" sz="2000" b="1" dirty="0" err="1"/>
              <a:t>tâm</a:t>
            </a:r>
            <a:r>
              <a:rPr lang="en-US" sz="2000" b="1" dirty="0"/>
              <a:t> </a:t>
            </a:r>
            <a:r>
              <a:rPr lang="en-US" sz="2000" b="1" dirty="0" err="1"/>
              <a:t>năm</a:t>
            </a:r>
            <a:r>
              <a:rPr lang="en-US" sz="2000" b="1" dirty="0"/>
              <a:t> </a:t>
            </a:r>
            <a:r>
              <a:rPr lang="en-US" sz="2000" b="1" dirty="0" err="1"/>
              <a:t>học</a:t>
            </a:r>
            <a:r>
              <a:rPr lang="en-US" sz="2000" b="1" dirty="0"/>
              <a:t> 2014 - 2015</a:t>
            </a:r>
            <a:endParaRPr lang="en-US" sz="1400" dirty="0">
              <a:solidFill>
                <a:srgbClr val="000000"/>
              </a:solidFill>
              <a:effectLst/>
              <a:latin typeface="Arial" charset="0"/>
            </a:endParaRPr>
          </a:p>
        </p:txBody>
      </p:sp>
      <p:sp>
        <p:nvSpPr>
          <p:cNvPr id="71687" name="Freeform 7"/>
          <p:cNvSpPr>
            <a:spLocks/>
          </p:cNvSpPr>
          <p:nvPr/>
        </p:nvSpPr>
        <p:spPr bwMode="gray">
          <a:xfrm>
            <a:off x="3222625" y="3255963"/>
            <a:ext cx="903288" cy="1241425"/>
          </a:xfrm>
          <a:custGeom>
            <a:avLst/>
            <a:gdLst/>
            <a:ahLst/>
            <a:cxnLst>
              <a:cxn ang="0">
                <a:pos x="580" y="0"/>
              </a:cxn>
              <a:cxn ang="0">
                <a:pos x="578" y="90"/>
              </a:cxn>
              <a:cxn ang="0">
                <a:pos x="568" y="174"/>
              </a:cxn>
              <a:cxn ang="0">
                <a:pos x="552" y="252"/>
              </a:cxn>
              <a:cxn ang="0">
                <a:pos x="526" y="324"/>
              </a:cxn>
              <a:cxn ang="0">
                <a:pos x="494" y="390"/>
              </a:cxn>
              <a:cxn ang="0">
                <a:pos x="452" y="450"/>
              </a:cxn>
              <a:cxn ang="0">
                <a:pos x="402" y="508"/>
              </a:cxn>
              <a:cxn ang="0">
                <a:pos x="342" y="560"/>
              </a:cxn>
              <a:cxn ang="0">
                <a:pos x="270" y="610"/>
              </a:cxn>
              <a:cxn ang="0">
                <a:pos x="188" y="656"/>
              </a:cxn>
              <a:cxn ang="0">
                <a:pos x="188" y="798"/>
              </a:cxn>
              <a:cxn ang="0">
                <a:pos x="0" y="514"/>
              </a:cxn>
              <a:cxn ang="0">
                <a:pos x="188" y="230"/>
              </a:cxn>
              <a:cxn ang="0">
                <a:pos x="188" y="372"/>
              </a:cxn>
              <a:cxn ang="0">
                <a:pos x="224" y="368"/>
              </a:cxn>
              <a:cxn ang="0">
                <a:pos x="264" y="356"/>
              </a:cxn>
              <a:cxn ang="0">
                <a:pos x="306" y="336"/>
              </a:cxn>
              <a:cxn ang="0">
                <a:pos x="348" y="310"/>
              </a:cxn>
              <a:cxn ang="0">
                <a:pos x="392" y="280"/>
              </a:cxn>
              <a:cxn ang="0">
                <a:pos x="432" y="246"/>
              </a:cxn>
              <a:cxn ang="0">
                <a:pos x="472" y="208"/>
              </a:cxn>
              <a:cxn ang="0">
                <a:pos x="506" y="166"/>
              </a:cxn>
              <a:cxn ang="0">
                <a:pos x="536" y="124"/>
              </a:cxn>
              <a:cxn ang="0">
                <a:pos x="558" y="82"/>
              </a:cxn>
              <a:cxn ang="0">
                <a:pos x="574" y="40"/>
              </a:cxn>
              <a:cxn ang="0">
                <a:pos x="578" y="0"/>
              </a:cxn>
              <a:cxn ang="0">
                <a:pos x="580" y="0"/>
              </a:cxn>
            </a:cxnLst>
            <a:rect l="0" t="0" r="r" b="b"/>
            <a:pathLst>
              <a:path w="580" h="798">
                <a:moveTo>
                  <a:pt x="580" y="0"/>
                </a:moveTo>
                <a:lnTo>
                  <a:pt x="578" y="90"/>
                </a:lnTo>
                <a:lnTo>
                  <a:pt x="568" y="174"/>
                </a:lnTo>
                <a:lnTo>
                  <a:pt x="552" y="252"/>
                </a:lnTo>
                <a:lnTo>
                  <a:pt x="526" y="324"/>
                </a:lnTo>
                <a:lnTo>
                  <a:pt x="494" y="390"/>
                </a:lnTo>
                <a:lnTo>
                  <a:pt x="452" y="450"/>
                </a:lnTo>
                <a:lnTo>
                  <a:pt x="402" y="508"/>
                </a:lnTo>
                <a:lnTo>
                  <a:pt x="342" y="560"/>
                </a:lnTo>
                <a:lnTo>
                  <a:pt x="270" y="610"/>
                </a:lnTo>
                <a:lnTo>
                  <a:pt x="188" y="656"/>
                </a:lnTo>
                <a:lnTo>
                  <a:pt x="188" y="798"/>
                </a:lnTo>
                <a:lnTo>
                  <a:pt x="0" y="514"/>
                </a:lnTo>
                <a:lnTo>
                  <a:pt x="188" y="230"/>
                </a:lnTo>
                <a:lnTo>
                  <a:pt x="188" y="372"/>
                </a:lnTo>
                <a:lnTo>
                  <a:pt x="224" y="368"/>
                </a:lnTo>
                <a:lnTo>
                  <a:pt x="264" y="356"/>
                </a:lnTo>
                <a:lnTo>
                  <a:pt x="306" y="336"/>
                </a:lnTo>
                <a:lnTo>
                  <a:pt x="348" y="310"/>
                </a:lnTo>
                <a:lnTo>
                  <a:pt x="392" y="280"/>
                </a:lnTo>
                <a:lnTo>
                  <a:pt x="432" y="246"/>
                </a:lnTo>
                <a:lnTo>
                  <a:pt x="472" y="208"/>
                </a:lnTo>
                <a:lnTo>
                  <a:pt x="506" y="166"/>
                </a:lnTo>
                <a:lnTo>
                  <a:pt x="536" y="124"/>
                </a:lnTo>
                <a:lnTo>
                  <a:pt x="558" y="82"/>
                </a:lnTo>
                <a:lnTo>
                  <a:pt x="574" y="40"/>
                </a:lnTo>
                <a:lnTo>
                  <a:pt x="578" y="0"/>
                </a:lnTo>
                <a:lnTo>
                  <a:pt x="580" y="0"/>
                </a:lnTo>
                <a:close/>
              </a:path>
            </a:pathLst>
          </a:custGeom>
          <a:gradFill rotWithShape="1">
            <a:gsLst>
              <a:gs pos="0">
                <a:schemeClr val="accent2"/>
              </a:gs>
              <a:gs pos="100000">
                <a:schemeClr val="accent2">
                  <a:gamma/>
                  <a:tint val="63529"/>
                  <a:invGamma/>
                </a:schemeClr>
              </a:gs>
            </a:gsLst>
            <a:lin ang="0" scaled="1"/>
          </a:gradFill>
          <a:ln w="0">
            <a:noFill/>
            <a:prstDash val="solid"/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71688" name="AutoShape 8"/>
          <p:cNvSpPr>
            <a:spLocks noChangeAspect="1" noChangeArrowheads="1" noTextEdit="1"/>
          </p:cNvSpPr>
          <p:nvPr/>
        </p:nvSpPr>
        <p:spPr bwMode="gray">
          <a:xfrm flipH="1">
            <a:off x="4868863" y="3252788"/>
            <a:ext cx="909637" cy="1244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71689" name="Freeform 9"/>
          <p:cNvSpPr>
            <a:spLocks/>
          </p:cNvSpPr>
          <p:nvPr/>
        </p:nvSpPr>
        <p:spPr bwMode="gray">
          <a:xfrm flipH="1">
            <a:off x="4875213" y="3255963"/>
            <a:ext cx="903287" cy="1241425"/>
          </a:xfrm>
          <a:custGeom>
            <a:avLst/>
            <a:gdLst/>
            <a:ahLst/>
            <a:cxnLst>
              <a:cxn ang="0">
                <a:pos x="580" y="0"/>
              </a:cxn>
              <a:cxn ang="0">
                <a:pos x="578" y="90"/>
              </a:cxn>
              <a:cxn ang="0">
                <a:pos x="568" y="174"/>
              </a:cxn>
              <a:cxn ang="0">
                <a:pos x="552" y="252"/>
              </a:cxn>
              <a:cxn ang="0">
                <a:pos x="526" y="324"/>
              </a:cxn>
              <a:cxn ang="0">
                <a:pos x="494" y="390"/>
              </a:cxn>
              <a:cxn ang="0">
                <a:pos x="452" y="450"/>
              </a:cxn>
              <a:cxn ang="0">
                <a:pos x="402" y="508"/>
              </a:cxn>
              <a:cxn ang="0">
                <a:pos x="342" y="560"/>
              </a:cxn>
              <a:cxn ang="0">
                <a:pos x="270" y="610"/>
              </a:cxn>
              <a:cxn ang="0">
                <a:pos x="188" y="656"/>
              </a:cxn>
              <a:cxn ang="0">
                <a:pos x="188" y="798"/>
              </a:cxn>
              <a:cxn ang="0">
                <a:pos x="0" y="514"/>
              </a:cxn>
              <a:cxn ang="0">
                <a:pos x="188" y="230"/>
              </a:cxn>
              <a:cxn ang="0">
                <a:pos x="188" y="372"/>
              </a:cxn>
              <a:cxn ang="0">
                <a:pos x="224" y="368"/>
              </a:cxn>
              <a:cxn ang="0">
                <a:pos x="264" y="356"/>
              </a:cxn>
              <a:cxn ang="0">
                <a:pos x="306" y="336"/>
              </a:cxn>
              <a:cxn ang="0">
                <a:pos x="348" y="310"/>
              </a:cxn>
              <a:cxn ang="0">
                <a:pos x="392" y="280"/>
              </a:cxn>
              <a:cxn ang="0">
                <a:pos x="432" y="246"/>
              </a:cxn>
              <a:cxn ang="0">
                <a:pos x="472" y="208"/>
              </a:cxn>
              <a:cxn ang="0">
                <a:pos x="506" y="166"/>
              </a:cxn>
              <a:cxn ang="0">
                <a:pos x="536" y="124"/>
              </a:cxn>
              <a:cxn ang="0">
                <a:pos x="558" y="82"/>
              </a:cxn>
              <a:cxn ang="0">
                <a:pos x="574" y="40"/>
              </a:cxn>
              <a:cxn ang="0">
                <a:pos x="578" y="0"/>
              </a:cxn>
              <a:cxn ang="0">
                <a:pos x="580" y="0"/>
              </a:cxn>
            </a:cxnLst>
            <a:rect l="0" t="0" r="r" b="b"/>
            <a:pathLst>
              <a:path w="580" h="798">
                <a:moveTo>
                  <a:pt x="580" y="0"/>
                </a:moveTo>
                <a:lnTo>
                  <a:pt x="578" y="90"/>
                </a:lnTo>
                <a:lnTo>
                  <a:pt x="568" y="174"/>
                </a:lnTo>
                <a:lnTo>
                  <a:pt x="552" y="252"/>
                </a:lnTo>
                <a:lnTo>
                  <a:pt x="526" y="324"/>
                </a:lnTo>
                <a:lnTo>
                  <a:pt x="494" y="390"/>
                </a:lnTo>
                <a:lnTo>
                  <a:pt x="452" y="450"/>
                </a:lnTo>
                <a:lnTo>
                  <a:pt x="402" y="508"/>
                </a:lnTo>
                <a:lnTo>
                  <a:pt x="342" y="560"/>
                </a:lnTo>
                <a:lnTo>
                  <a:pt x="270" y="610"/>
                </a:lnTo>
                <a:lnTo>
                  <a:pt x="188" y="656"/>
                </a:lnTo>
                <a:lnTo>
                  <a:pt x="188" y="798"/>
                </a:lnTo>
                <a:lnTo>
                  <a:pt x="0" y="514"/>
                </a:lnTo>
                <a:lnTo>
                  <a:pt x="188" y="230"/>
                </a:lnTo>
                <a:lnTo>
                  <a:pt x="188" y="372"/>
                </a:lnTo>
                <a:lnTo>
                  <a:pt x="224" y="368"/>
                </a:lnTo>
                <a:lnTo>
                  <a:pt x="264" y="356"/>
                </a:lnTo>
                <a:lnTo>
                  <a:pt x="306" y="336"/>
                </a:lnTo>
                <a:lnTo>
                  <a:pt x="348" y="310"/>
                </a:lnTo>
                <a:lnTo>
                  <a:pt x="392" y="280"/>
                </a:lnTo>
                <a:lnTo>
                  <a:pt x="432" y="246"/>
                </a:lnTo>
                <a:lnTo>
                  <a:pt x="472" y="208"/>
                </a:lnTo>
                <a:lnTo>
                  <a:pt x="506" y="166"/>
                </a:lnTo>
                <a:lnTo>
                  <a:pt x="536" y="124"/>
                </a:lnTo>
                <a:lnTo>
                  <a:pt x="558" y="82"/>
                </a:lnTo>
                <a:lnTo>
                  <a:pt x="574" y="40"/>
                </a:lnTo>
                <a:lnTo>
                  <a:pt x="578" y="0"/>
                </a:lnTo>
                <a:lnTo>
                  <a:pt x="580" y="0"/>
                </a:lnTo>
                <a:close/>
              </a:path>
            </a:pathLst>
          </a:custGeom>
          <a:gradFill rotWithShape="1">
            <a:gsLst>
              <a:gs pos="0">
                <a:schemeClr val="hlink"/>
              </a:gs>
              <a:gs pos="100000">
                <a:schemeClr val="hlink">
                  <a:gamma/>
                  <a:tint val="31765"/>
                  <a:invGamma/>
                </a:schemeClr>
              </a:gs>
            </a:gsLst>
            <a:lin ang="0" scaled="1"/>
          </a:gradFill>
          <a:ln w="0">
            <a:noFill/>
            <a:prstDash val="solid"/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grpSp>
        <p:nvGrpSpPr>
          <p:cNvPr id="21" name="Group 20"/>
          <p:cNvGrpSpPr/>
          <p:nvPr/>
        </p:nvGrpSpPr>
        <p:grpSpPr>
          <a:xfrm>
            <a:off x="2362200" y="1628775"/>
            <a:ext cx="4343400" cy="1601788"/>
            <a:chOff x="2362200" y="1628775"/>
            <a:chExt cx="4343400" cy="1601788"/>
          </a:xfrm>
        </p:grpSpPr>
        <p:grpSp>
          <p:nvGrpSpPr>
            <p:cNvPr id="71690" name="Group 10"/>
            <p:cNvGrpSpPr>
              <a:grpSpLocks/>
            </p:cNvGrpSpPr>
            <p:nvPr/>
          </p:nvGrpSpPr>
          <p:grpSpPr bwMode="auto">
            <a:xfrm>
              <a:off x="2362200" y="1628775"/>
              <a:ext cx="4343400" cy="1601788"/>
              <a:chOff x="1997" y="1314"/>
              <a:chExt cx="1889" cy="1009"/>
            </a:xfrm>
          </p:grpSpPr>
          <p:grpSp>
            <p:nvGrpSpPr>
              <p:cNvPr id="71691" name="Group 11"/>
              <p:cNvGrpSpPr>
                <a:grpSpLocks/>
              </p:cNvGrpSpPr>
              <p:nvPr/>
            </p:nvGrpSpPr>
            <p:grpSpPr bwMode="auto">
              <a:xfrm>
                <a:off x="1997" y="1404"/>
                <a:ext cx="1889" cy="919"/>
                <a:chOff x="1973" y="1027"/>
                <a:chExt cx="1926" cy="937"/>
              </a:xfrm>
            </p:grpSpPr>
            <p:sp>
              <p:nvSpPr>
                <p:cNvPr id="71692" name="Oval 12"/>
                <p:cNvSpPr>
                  <a:spLocks noChangeArrowheads="1"/>
                </p:cNvSpPr>
                <p:nvPr/>
              </p:nvSpPr>
              <p:spPr bwMode="gray">
                <a:xfrm>
                  <a:off x="1994" y="1057"/>
                  <a:ext cx="1905" cy="907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hlink"/>
                    </a:gs>
                    <a:gs pos="100000">
                      <a:schemeClr val="hlink">
                        <a:gamma/>
                        <a:shade val="48627"/>
                        <a:invGamma/>
                      </a:schemeClr>
                    </a:gs>
                  </a:gsLst>
                  <a:lin ang="2700000" scaled="1"/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71693" name="Oval 13"/>
                <p:cNvSpPr>
                  <a:spLocks noChangeArrowheads="1"/>
                </p:cNvSpPr>
                <p:nvPr/>
              </p:nvSpPr>
              <p:spPr bwMode="gray">
                <a:xfrm>
                  <a:off x="1973" y="1027"/>
                  <a:ext cx="1905" cy="907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hlink">
                        <a:gamma/>
                        <a:tint val="44314"/>
                        <a:invGamma/>
                      </a:schemeClr>
                    </a:gs>
                    <a:gs pos="100000">
                      <a:schemeClr val="hlink"/>
                    </a:gs>
                  </a:gsLst>
                  <a:lin ang="2700000" scaled="1"/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sp>
            <p:nvSpPr>
              <p:cNvPr id="71694" name="Oval 14"/>
              <p:cNvSpPr>
                <a:spLocks noChangeArrowheads="1"/>
              </p:cNvSpPr>
              <p:nvPr/>
            </p:nvSpPr>
            <p:spPr bwMode="gray">
              <a:xfrm>
                <a:off x="2086" y="1314"/>
                <a:ext cx="1691" cy="845"/>
              </a:xfrm>
              <a:prstGeom prst="ellipse">
                <a:avLst/>
              </a:prstGeom>
              <a:gradFill rotWithShape="1">
                <a:gsLst>
                  <a:gs pos="0">
                    <a:schemeClr val="accent1">
                      <a:gamma/>
                      <a:shade val="46275"/>
                      <a:invGamma/>
                    </a:schemeClr>
                  </a:gs>
                  <a:gs pos="100000">
                    <a:schemeClr val="accent1"/>
                  </a:gs>
                </a:gsLst>
                <a:lin ang="27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en-US"/>
              </a:p>
            </p:txBody>
          </p:sp>
          <p:sp>
            <p:nvSpPr>
              <p:cNvPr id="71695" name="Oval 15"/>
              <p:cNvSpPr>
                <a:spLocks noChangeArrowheads="1"/>
              </p:cNvSpPr>
              <p:nvPr/>
            </p:nvSpPr>
            <p:spPr bwMode="gray">
              <a:xfrm>
                <a:off x="2108" y="1319"/>
                <a:ext cx="1650" cy="824"/>
              </a:xfrm>
              <a:prstGeom prst="ellipse">
                <a:avLst/>
              </a:prstGeom>
              <a:gradFill rotWithShape="1">
                <a:gsLst>
                  <a:gs pos="0">
                    <a:schemeClr val="accent1">
                      <a:alpha val="0"/>
                    </a:schemeClr>
                  </a:gs>
                  <a:gs pos="100000">
                    <a:schemeClr val="accent1">
                      <a:gamma/>
                      <a:tint val="34902"/>
                      <a:invGamma/>
                    </a:schemeClr>
                  </a:gs>
                </a:gsLst>
                <a:lin ang="27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en-US"/>
              </a:p>
            </p:txBody>
          </p:sp>
          <p:sp>
            <p:nvSpPr>
              <p:cNvPr id="71696" name="Oval 16"/>
              <p:cNvSpPr>
                <a:spLocks noChangeArrowheads="1"/>
              </p:cNvSpPr>
              <p:nvPr/>
            </p:nvSpPr>
            <p:spPr bwMode="gray">
              <a:xfrm>
                <a:off x="2125" y="1327"/>
                <a:ext cx="1570" cy="770"/>
              </a:xfrm>
              <a:prstGeom prst="ellipse">
                <a:avLst/>
              </a:prstGeom>
              <a:gradFill rotWithShape="1">
                <a:gsLst>
                  <a:gs pos="0">
                    <a:schemeClr val="accent1">
                      <a:gamma/>
                      <a:shade val="79216"/>
                      <a:invGamma/>
                    </a:schemeClr>
                  </a:gs>
                  <a:gs pos="100000">
                    <a:schemeClr val="accent1">
                      <a:alpha val="48000"/>
                    </a:schemeClr>
                  </a:gs>
                </a:gsLst>
                <a:lin ang="27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en-US"/>
              </a:p>
            </p:txBody>
          </p:sp>
          <p:sp>
            <p:nvSpPr>
              <p:cNvPr id="71697" name="Oval 17"/>
              <p:cNvSpPr>
                <a:spLocks noChangeArrowheads="1"/>
              </p:cNvSpPr>
              <p:nvPr/>
            </p:nvSpPr>
            <p:spPr bwMode="gray">
              <a:xfrm>
                <a:off x="2208" y="1344"/>
                <a:ext cx="1382" cy="624"/>
              </a:xfrm>
              <a:prstGeom prst="ellipse">
                <a:avLst/>
              </a:prstGeom>
              <a:gradFill rotWithShape="1">
                <a:gsLst>
                  <a:gs pos="0">
                    <a:schemeClr val="accent1">
                      <a:gamma/>
                      <a:tint val="0"/>
                      <a:invGamma/>
                    </a:schemeClr>
                  </a:gs>
                  <a:gs pos="100000">
                    <a:schemeClr val="accent1">
                      <a:alpha val="38000"/>
                    </a:schemeClr>
                  </a:gs>
                </a:gsLst>
                <a:lin ang="27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en-US"/>
              </a:p>
            </p:txBody>
          </p:sp>
        </p:grpSp>
        <p:sp>
          <p:nvSpPr>
            <p:cNvPr id="71698" name="Text Box 18"/>
            <p:cNvSpPr txBox="1">
              <a:spLocks noChangeArrowheads="1"/>
            </p:cNvSpPr>
            <p:nvPr/>
          </p:nvSpPr>
          <p:spPr bwMode="auto">
            <a:xfrm>
              <a:off x="3200400" y="1780583"/>
              <a:ext cx="2743200" cy="830997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algn="ctr" eaLnBrk="0" hangingPunct="0"/>
              <a:r>
                <a:rPr lang="en-US" sz="2400" b="1" dirty="0" smtClean="0">
                  <a:solidFill>
                    <a:srgbClr val="000000"/>
                  </a:solidFill>
                  <a:effectLst/>
                  <a:latin typeface="Arial" charset="0"/>
                </a:rPr>
                <a:t>CÁC THÀNH TÍCH ĐẠT ĐƯỢC</a:t>
              </a:r>
              <a:endParaRPr lang="en-US" sz="1400" dirty="0">
                <a:solidFill>
                  <a:srgbClr val="000000"/>
                </a:solidFill>
                <a:effectLst/>
                <a:latin typeface="Arial" charset="0"/>
              </a:endParaRPr>
            </a:p>
          </p:txBody>
        </p:sp>
      </p:grpSp>
      <p:sp>
        <p:nvSpPr>
          <p:cNvPr id="71699" name="Text Box 19"/>
          <p:cNvSpPr txBox="1">
            <a:spLocks noChangeArrowheads="1"/>
          </p:cNvSpPr>
          <p:nvPr/>
        </p:nvSpPr>
        <p:spPr bwMode="auto">
          <a:xfrm>
            <a:off x="5810250" y="3581400"/>
            <a:ext cx="2038350" cy="1631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/>
            <a:endParaRPr lang="en-US" sz="2000" b="1" dirty="0" smtClean="0"/>
          </a:p>
          <a:p>
            <a:pPr algn="ctr" eaLnBrk="0" hangingPunct="0"/>
            <a:r>
              <a:rPr lang="en-US" sz="2000" b="1" dirty="0" smtClean="0"/>
              <a:t>2. </a:t>
            </a:r>
            <a:r>
              <a:rPr lang="en-US" sz="2000" b="1" dirty="0" err="1" smtClean="0"/>
              <a:t>Kết</a:t>
            </a:r>
            <a:r>
              <a:rPr lang="en-US" sz="2000" b="1" dirty="0" smtClean="0"/>
              <a:t> </a:t>
            </a:r>
            <a:r>
              <a:rPr lang="en-US" sz="2000" b="1" dirty="0" err="1"/>
              <a:t>quả</a:t>
            </a:r>
            <a:r>
              <a:rPr lang="en-US" sz="2000" b="1" dirty="0"/>
              <a:t> </a:t>
            </a:r>
            <a:r>
              <a:rPr lang="en-US" sz="2000" b="1" dirty="0" err="1"/>
              <a:t>thi</a:t>
            </a:r>
            <a:r>
              <a:rPr lang="en-US" sz="2000" b="1" dirty="0"/>
              <a:t> </a:t>
            </a:r>
            <a:r>
              <a:rPr lang="en-US" sz="2000" b="1" dirty="0" err="1"/>
              <a:t>đua</a:t>
            </a:r>
            <a:r>
              <a:rPr lang="en-US" sz="2000" b="1" dirty="0"/>
              <a:t> </a:t>
            </a:r>
            <a:endParaRPr lang="en-US" sz="2000" b="1" dirty="0" smtClean="0"/>
          </a:p>
          <a:p>
            <a:pPr algn="ctr" eaLnBrk="0" hangingPunct="0"/>
            <a:r>
              <a:rPr lang="en-US" sz="2000" b="1" dirty="0" err="1" smtClean="0"/>
              <a:t>năm</a:t>
            </a:r>
            <a:r>
              <a:rPr lang="en-US" sz="2000" b="1" dirty="0" smtClean="0"/>
              <a:t> </a:t>
            </a:r>
            <a:r>
              <a:rPr lang="en-US" sz="2000" b="1" dirty="0" err="1"/>
              <a:t>học</a:t>
            </a:r>
            <a:r>
              <a:rPr lang="en-US" sz="2000" b="1" dirty="0"/>
              <a:t> 2014 – </a:t>
            </a:r>
            <a:r>
              <a:rPr lang="en-US" sz="2000" b="1" dirty="0" smtClean="0"/>
              <a:t>2015</a:t>
            </a:r>
            <a:endParaRPr lang="en-US" sz="1400" dirty="0">
              <a:solidFill>
                <a:srgbClr val="000000"/>
              </a:solidFill>
              <a:effectLst/>
              <a:latin typeface="Arial" charset="0"/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716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716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685" grpId="0" animBg="1"/>
      <p:bldP spid="7168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0" hangingPunct="0"/>
            <a:r>
              <a:rPr lang="en-US" sz="2800" dirty="0" smtClean="0">
                <a:solidFill>
                  <a:srgbClr val="FF66FF"/>
                </a:solidFill>
              </a:rPr>
              <a:t>I. </a:t>
            </a:r>
            <a:r>
              <a:rPr lang="en-US" sz="2800" dirty="0" err="1">
                <a:solidFill>
                  <a:srgbClr val="FF66FF"/>
                </a:solidFill>
              </a:rPr>
              <a:t>Thực</a:t>
            </a:r>
            <a:r>
              <a:rPr lang="en-US" sz="2800" dirty="0">
                <a:solidFill>
                  <a:srgbClr val="FF66FF"/>
                </a:solidFill>
              </a:rPr>
              <a:t> </a:t>
            </a:r>
            <a:r>
              <a:rPr lang="en-US" sz="2800" dirty="0" err="1">
                <a:solidFill>
                  <a:srgbClr val="FF66FF"/>
                </a:solidFill>
              </a:rPr>
              <a:t>hiện</a:t>
            </a:r>
            <a:r>
              <a:rPr lang="en-US" sz="2800" dirty="0">
                <a:solidFill>
                  <a:srgbClr val="FF66FF"/>
                </a:solidFill>
              </a:rPr>
              <a:t> </a:t>
            </a:r>
            <a:r>
              <a:rPr lang="en-US" sz="2800" dirty="0" err="1">
                <a:solidFill>
                  <a:srgbClr val="FF66FF"/>
                </a:solidFill>
              </a:rPr>
              <a:t>các</a:t>
            </a:r>
            <a:r>
              <a:rPr lang="en-US" sz="2800" dirty="0">
                <a:solidFill>
                  <a:srgbClr val="FF66FF"/>
                </a:solidFill>
              </a:rPr>
              <a:t> </a:t>
            </a:r>
            <a:r>
              <a:rPr lang="en-US" sz="2800" dirty="0" err="1">
                <a:solidFill>
                  <a:srgbClr val="FF66FF"/>
                </a:solidFill>
              </a:rPr>
              <a:t>nhiệm</a:t>
            </a:r>
            <a:r>
              <a:rPr lang="en-US" sz="2800" dirty="0">
                <a:solidFill>
                  <a:srgbClr val="FF66FF"/>
                </a:solidFill>
              </a:rPr>
              <a:t> </a:t>
            </a:r>
            <a:r>
              <a:rPr lang="en-US" sz="2800" dirty="0" err="1">
                <a:solidFill>
                  <a:srgbClr val="FF66FF"/>
                </a:solidFill>
              </a:rPr>
              <a:t>vụ</a:t>
            </a:r>
            <a:r>
              <a:rPr lang="en-US" sz="2800" dirty="0">
                <a:solidFill>
                  <a:srgbClr val="FF66FF"/>
                </a:solidFill>
              </a:rPr>
              <a:t> </a:t>
            </a:r>
            <a:r>
              <a:rPr lang="en-US" sz="2800" dirty="0" err="1">
                <a:solidFill>
                  <a:srgbClr val="FF66FF"/>
                </a:solidFill>
              </a:rPr>
              <a:t>trọng</a:t>
            </a:r>
            <a:r>
              <a:rPr lang="en-US" sz="2800" dirty="0">
                <a:solidFill>
                  <a:srgbClr val="FF66FF"/>
                </a:solidFill>
              </a:rPr>
              <a:t> </a:t>
            </a:r>
            <a:r>
              <a:rPr lang="en-US" sz="2800" dirty="0" err="1">
                <a:solidFill>
                  <a:srgbClr val="FF66FF"/>
                </a:solidFill>
              </a:rPr>
              <a:t>tâm</a:t>
            </a:r>
            <a:r>
              <a:rPr lang="en-US" sz="2800" dirty="0">
                <a:solidFill>
                  <a:srgbClr val="FF66FF"/>
                </a:solidFill>
              </a:rPr>
              <a:t> </a:t>
            </a:r>
            <a:r>
              <a:rPr lang="en-US" sz="2800" dirty="0" err="1">
                <a:solidFill>
                  <a:srgbClr val="FF66FF"/>
                </a:solidFill>
              </a:rPr>
              <a:t>năm</a:t>
            </a:r>
            <a:r>
              <a:rPr lang="en-US" sz="2800" dirty="0">
                <a:solidFill>
                  <a:srgbClr val="FF66FF"/>
                </a:solidFill>
              </a:rPr>
              <a:t> </a:t>
            </a:r>
            <a:r>
              <a:rPr lang="en-US" sz="2800" dirty="0" err="1">
                <a:solidFill>
                  <a:srgbClr val="FF66FF"/>
                </a:solidFill>
              </a:rPr>
              <a:t>học</a:t>
            </a:r>
            <a:r>
              <a:rPr lang="en-US" sz="2800" dirty="0">
                <a:solidFill>
                  <a:srgbClr val="FF66FF"/>
                </a:solidFill>
              </a:rPr>
              <a:t> 2014 - 2015</a:t>
            </a:r>
            <a:endParaRPr lang="en-US" sz="2000" dirty="0">
              <a:solidFill>
                <a:srgbClr val="FF66FF"/>
              </a:solidFill>
              <a:effectLst/>
              <a:latin typeface="Arial" charset="0"/>
            </a:endParaRPr>
          </a:p>
        </p:txBody>
      </p:sp>
      <p:grpSp>
        <p:nvGrpSpPr>
          <p:cNvPr id="2" name="Group 41"/>
          <p:cNvGrpSpPr>
            <a:grpSpLocks/>
          </p:cNvGrpSpPr>
          <p:nvPr/>
        </p:nvGrpSpPr>
        <p:grpSpPr bwMode="auto">
          <a:xfrm>
            <a:off x="228600" y="1141767"/>
            <a:ext cx="8611445" cy="1067506"/>
            <a:chOff x="1239" y="1849"/>
            <a:chExt cx="3033" cy="356"/>
          </a:xfrm>
        </p:grpSpPr>
        <p:sp>
          <p:nvSpPr>
            <p:cNvPr id="89130" name="AutoShape 42"/>
            <p:cNvSpPr>
              <a:spLocks noChangeArrowheads="1"/>
            </p:cNvSpPr>
            <p:nvPr/>
          </p:nvSpPr>
          <p:spPr bwMode="gray">
            <a:xfrm>
              <a:off x="1536" y="1875"/>
              <a:ext cx="2736" cy="288"/>
            </a:xfrm>
            <a:prstGeom prst="roundRect">
              <a:avLst>
                <a:gd name="adj" fmla="val 16667"/>
              </a:avLst>
            </a:prstGeom>
            <a:solidFill>
              <a:schemeClr val="accent2"/>
            </a:solidFill>
            <a:ln w="12700" algn="ctr">
              <a:solidFill>
                <a:schemeClr val="bg1"/>
              </a:solidFill>
              <a:round/>
              <a:headEnd/>
              <a:tailEnd/>
            </a:ln>
            <a:effectLst>
              <a:outerShdw dist="99190" dir="2388334" algn="ctr" rotWithShape="0">
                <a:srgbClr val="333333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9131" name="AutoShape 43"/>
            <p:cNvSpPr>
              <a:spLocks noChangeArrowheads="1"/>
            </p:cNvSpPr>
            <p:nvPr/>
          </p:nvSpPr>
          <p:spPr bwMode="gray">
            <a:xfrm>
              <a:off x="1239" y="1849"/>
              <a:ext cx="368" cy="356"/>
            </a:xfrm>
            <a:prstGeom prst="diamond">
              <a:avLst/>
            </a:prstGeom>
            <a:solidFill>
              <a:schemeClr val="accent2"/>
            </a:solidFill>
            <a:ln w="25400" algn="ctr">
              <a:solidFill>
                <a:schemeClr val="bg1"/>
              </a:solidFill>
              <a:miter lim="800000"/>
              <a:headEnd/>
              <a:tailEnd/>
            </a:ln>
            <a:effectLst>
              <a:outerShdw dist="63500" dir="2212194" algn="ctr" rotWithShape="0">
                <a:srgbClr val="333333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9132" name="Text Box 44"/>
            <p:cNvSpPr txBox="1">
              <a:spLocks noChangeArrowheads="1"/>
            </p:cNvSpPr>
            <p:nvPr/>
          </p:nvSpPr>
          <p:spPr bwMode="gray">
            <a:xfrm>
              <a:off x="1618" y="1875"/>
              <a:ext cx="2636" cy="277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algn="just" eaLnBrk="0" hangingPunct="0"/>
              <a:r>
                <a:rPr lang="en-US" sz="1600" dirty="0" err="1">
                  <a:solidFill>
                    <a:srgbClr val="000000"/>
                  </a:solidFill>
                  <a:effectLst/>
                </a:rPr>
                <a:t>Đẩy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mạnh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công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tác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xây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dựng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 smtClean="0">
                  <a:solidFill>
                    <a:srgbClr val="000000"/>
                  </a:solidFill>
                  <a:effectLst/>
                </a:rPr>
                <a:t>Đảng</a:t>
              </a:r>
              <a:r>
                <a:rPr lang="en-US" sz="1600" dirty="0" smtClean="0">
                  <a:solidFill>
                    <a:srgbClr val="000000"/>
                  </a:solidFill>
                  <a:effectLst/>
                </a:rPr>
                <a:t>, </a:t>
              </a:r>
              <a:r>
                <a:rPr lang="en-US" sz="1600" dirty="0" err="1" smtClean="0">
                  <a:solidFill>
                    <a:srgbClr val="000000"/>
                  </a:solidFill>
                  <a:effectLst/>
                </a:rPr>
                <a:t>xây</a:t>
              </a:r>
              <a:r>
                <a:rPr lang="en-US" sz="1600" dirty="0" smtClean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dựng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chính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quyền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và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các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Đoàn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thể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chính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trị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vững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mạnh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;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nâng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cao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chất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lượng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hoạt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động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của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Đảng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,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Công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Đoàn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,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Đoàn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Thanh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niên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và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Hội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Sinh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viên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trong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trường</a:t>
              </a:r>
              <a:endParaRPr lang="en-US" sz="1600" b="1" dirty="0">
                <a:solidFill>
                  <a:srgbClr val="000000"/>
                </a:solidFill>
                <a:effectLst/>
                <a:latin typeface="Arial" charset="0"/>
              </a:endParaRPr>
            </a:p>
          </p:txBody>
        </p:sp>
        <p:sp>
          <p:nvSpPr>
            <p:cNvPr id="89133" name="Text Box 45"/>
            <p:cNvSpPr txBox="1">
              <a:spLocks noChangeArrowheads="1"/>
            </p:cNvSpPr>
            <p:nvPr/>
          </p:nvSpPr>
          <p:spPr bwMode="gray">
            <a:xfrm>
              <a:off x="1313" y="1950"/>
              <a:ext cx="223" cy="154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algn="ctr" eaLnBrk="0" hangingPunct="0"/>
              <a:r>
                <a:rPr lang="en-US" sz="2400" dirty="0">
                  <a:solidFill>
                    <a:schemeClr val="bg1"/>
                  </a:solidFill>
                  <a:effectLst/>
                  <a:latin typeface="Arial" charset="0"/>
                </a:rPr>
                <a:t>1</a:t>
              </a:r>
            </a:p>
          </p:txBody>
        </p:sp>
      </p:grpSp>
      <p:grpSp>
        <p:nvGrpSpPr>
          <p:cNvPr id="3" name="Group 46"/>
          <p:cNvGrpSpPr>
            <a:grpSpLocks/>
          </p:cNvGrpSpPr>
          <p:nvPr/>
        </p:nvGrpSpPr>
        <p:grpSpPr bwMode="auto">
          <a:xfrm>
            <a:off x="221138" y="2284768"/>
            <a:ext cx="8618062" cy="1355373"/>
            <a:chOff x="1263" y="1849"/>
            <a:chExt cx="3009" cy="452"/>
          </a:xfrm>
        </p:grpSpPr>
        <p:sp>
          <p:nvSpPr>
            <p:cNvPr id="89135" name="AutoShape 47"/>
            <p:cNvSpPr>
              <a:spLocks noChangeArrowheads="1"/>
            </p:cNvSpPr>
            <p:nvPr/>
          </p:nvSpPr>
          <p:spPr bwMode="gray">
            <a:xfrm>
              <a:off x="1558" y="1849"/>
              <a:ext cx="2714" cy="356"/>
            </a:xfrm>
            <a:prstGeom prst="roundRect">
              <a:avLst>
                <a:gd name="adj" fmla="val 16667"/>
              </a:avLst>
            </a:prstGeom>
            <a:solidFill>
              <a:schemeClr val="accent1"/>
            </a:solidFill>
            <a:ln w="12700" algn="ctr">
              <a:solidFill>
                <a:schemeClr val="bg1"/>
              </a:solidFill>
              <a:round/>
              <a:headEnd/>
              <a:tailEnd/>
            </a:ln>
            <a:effectLst>
              <a:outerShdw dist="99190" dir="2388334" algn="ctr" rotWithShape="0">
                <a:srgbClr val="333333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9136" name="AutoShape 48"/>
            <p:cNvSpPr>
              <a:spLocks noChangeArrowheads="1"/>
            </p:cNvSpPr>
            <p:nvPr/>
          </p:nvSpPr>
          <p:spPr bwMode="gray">
            <a:xfrm>
              <a:off x="1263" y="1849"/>
              <a:ext cx="375" cy="356"/>
            </a:xfrm>
            <a:prstGeom prst="diamond">
              <a:avLst/>
            </a:prstGeom>
            <a:solidFill>
              <a:schemeClr val="accent1"/>
            </a:solidFill>
            <a:ln w="25400" algn="ctr">
              <a:solidFill>
                <a:schemeClr val="bg1"/>
              </a:solidFill>
              <a:miter lim="800000"/>
              <a:headEnd/>
              <a:tailEnd/>
            </a:ln>
            <a:effectLst>
              <a:outerShdw dist="63500" dir="2212194" algn="ctr" rotWithShape="0">
                <a:srgbClr val="333333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9137" name="Text Box 49"/>
            <p:cNvSpPr txBox="1">
              <a:spLocks noChangeArrowheads="1"/>
            </p:cNvSpPr>
            <p:nvPr/>
          </p:nvSpPr>
          <p:spPr bwMode="gray">
            <a:xfrm>
              <a:off x="1636" y="1849"/>
              <a:ext cx="2636" cy="452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algn="just" eaLnBrk="0" hangingPunct="0"/>
              <a:r>
                <a:rPr lang="en-US" sz="1600" dirty="0" err="1">
                  <a:solidFill>
                    <a:srgbClr val="000000"/>
                  </a:solidFill>
                  <a:effectLst/>
                </a:rPr>
                <a:t>Đẩy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mạnh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việc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 smtClean="0">
                  <a:solidFill>
                    <a:srgbClr val="000000"/>
                  </a:solidFill>
                  <a:effectLst/>
                </a:rPr>
                <a:t>tuyên</a:t>
              </a:r>
              <a:r>
                <a:rPr lang="en-US" sz="1600" dirty="0" smtClean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 smtClean="0">
                  <a:solidFill>
                    <a:srgbClr val="000000"/>
                  </a:solidFill>
                  <a:effectLst/>
                </a:rPr>
                <a:t>truyền</a:t>
              </a:r>
              <a:r>
                <a:rPr lang="en-US" sz="1600" dirty="0" smtClean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về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công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tác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thi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đua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,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khen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 smtClean="0">
                  <a:solidFill>
                    <a:srgbClr val="000000"/>
                  </a:solidFill>
                  <a:effectLst/>
                </a:rPr>
                <a:t>thưởng</a:t>
              </a:r>
              <a:r>
                <a:rPr lang="en-US" sz="1600" dirty="0" smtClean="0">
                  <a:solidFill>
                    <a:srgbClr val="000000"/>
                  </a:solidFill>
                  <a:effectLst/>
                </a:rPr>
                <a:t>;</a:t>
              </a:r>
              <a:r>
                <a:rPr lang="en-US" sz="1600" b="1" dirty="0" smtClean="0">
                  <a:solidFill>
                    <a:srgbClr val="000000"/>
                  </a:solidFill>
                  <a:effectLst/>
                  <a:latin typeface="Arial" charset="0"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phát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huy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tính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tích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cực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,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sáng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 smtClean="0">
                  <a:solidFill>
                    <a:srgbClr val="000000"/>
                  </a:solidFill>
                  <a:effectLst/>
                </a:rPr>
                <a:t>tạo</a:t>
              </a:r>
              <a:r>
                <a:rPr lang="en-US" sz="1600" dirty="0" smtClean="0">
                  <a:solidFill>
                    <a:srgbClr val="000000"/>
                  </a:solidFill>
                  <a:effectLst/>
                </a:rPr>
                <a:t>, </a:t>
              </a:r>
              <a:r>
                <a:rPr lang="en-US" sz="1600" dirty="0" err="1" smtClean="0">
                  <a:solidFill>
                    <a:srgbClr val="000000"/>
                  </a:solidFill>
                  <a:effectLst/>
                </a:rPr>
                <a:t>lựa</a:t>
              </a:r>
              <a:r>
                <a:rPr lang="en-US" sz="1600" dirty="0" smtClean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 smtClean="0">
                  <a:solidFill>
                    <a:srgbClr val="000000"/>
                  </a:solidFill>
                  <a:effectLst/>
                </a:rPr>
                <a:t>chọn</a:t>
              </a:r>
              <a:r>
                <a:rPr lang="en-US" sz="1600" dirty="0" smtClean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 smtClean="0">
                  <a:solidFill>
                    <a:srgbClr val="000000"/>
                  </a:solidFill>
                  <a:effectLst/>
                </a:rPr>
                <a:t>điển</a:t>
              </a:r>
              <a:r>
                <a:rPr lang="en-US" sz="1600" dirty="0" smtClean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hình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tiên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tiến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tiêu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biểu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để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biểu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dương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,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tôn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vinh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tuyên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truyền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,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nhân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rộng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trong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toàn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trường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,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tạo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sự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lan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tỏa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rộng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rãi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.</a:t>
              </a:r>
            </a:p>
            <a:p>
              <a:pPr algn="just" eaLnBrk="0" hangingPunct="0"/>
              <a:endParaRPr lang="en-US" sz="1800" b="1" dirty="0">
                <a:solidFill>
                  <a:schemeClr val="bg1"/>
                </a:solidFill>
                <a:effectLst/>
                <a:latin typeface="Arial" charset="0"/>
              </a:endParaRPr>
            </a:p>
          </p:txBody>
        </p:sp>
        <p:sp>
          <p:nvSpPr>
            <p:cNvPr id="89138" name="Text Box 50"/>
            <p:cNvSpPr txBox="1">
              <a:spLocks noChangeArrowheads="1"/>
            </p:cNvSpPr>
            <p:nvPr/>
          </p:nvSpPr>
          <p:spPr bwMode="gray">
            <a:xfrm>
              <a:off x="1335" y="1926"/>
              <a:ext cx="223" cy="154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algn="ctr" eaLnBrk="0" hangingPunct="0"/>
              <a:r>
                <a:rPr lang="en-US" sz="2400" dirty="0">
                  <a:solidFill>
                    <a:schemeClr val="bg1"/>
                  </a:solidFill>
                  <a:effectLst/>
                  <a:latin typeface="Arial" charset="0"/>
                </a:rPr>
                <a:t>2</a:t>
              </a:r>
            </a:p>
          </p:txBody>
        </p:sp>
      </p:grpSp>
      <p:grpSp>
        <p:nvGrpSpPr>
          <p:cNvPr id="4" name="Group 51"/>
          <p:cNvGrpSpPr>
            <a:grpSpLocks/>
          </p:cNvGrpSpPr>
          <p:nvPr/>
        </p:nvGrpSpPr>
        <p:grpSpPr bwMode="auto">
          <a:xfrm>
            <a:off x="250187" y="3429530"/>
            <a:ext cx="8589013" cy="1103489"/>
            <a:chOff x="1219" y="1849"/>
            <a:chExt cx="3053" cy="368"/>
          </a:xfrm>
        </p:grpSpPr>
        <p:sp>
          <p:nvSpPr>
            <p:cNvPr id="89140" name="AutoShape 52"/>
            <p:cNvSpPr>
              <a:spLocks noChangeArrowheads="1"/>
            </p:cNvSpPr>
            <p:nvPr/>
          </p:nvSpPr>
          <p:spPr bwMode="gray">
            <a:xfrm>
              <a:off x="1536" y="1874"/>
              <a:ext cx="2736" cy="313"/>
            </a:xfrm>
            <a:prstGeom prst="roundRect">
              <a:avLst>
                <a:gd name="adj" fmla="val 16667"/>
              </a:avLst>
            </a:prstGeom>
            <a:solidFill>
              <a:schemeClr val="hlink"/>
            </a:solidFill>
            <a:ln w="12700" algn="ctr">
              <a:solidFill>
                <a:schemeClr val="bg1"/>
              </a:solidFill>
              <a:round/>
              <a:headEnd/>
              <a:tailEnd/>
            </a:ln>
            <a:effectLst>
              <a:outerShdw dist="99190" dir="2388334" algn="ctr" rotWithShape="0">
                <a:srgbClr val="333333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9141" name="AutoShape 53"/>
            <p:cNvSpPr>
              <a:spLocks noChangeArrowheads="1"/>
            </p:cNvSpPr>
            <p:nvPr/>
          </p:nvSpPr>
          <p:spPr bwMode="gray">
            <a:xfrm>
              <a:off x="1219" y="1849"/>
              <a:ext cx="372" cy="356"/>
            </a:xfrm>
            <a:prstGeom prst="diamond">
              <a:avLst/>
            </a:prstGeom>
            <a:solidFill>
              <a:schemeClr val="hlink"/>
            </a:solidFill>
            <a:ln w="25400" algn="ctr">
              <a:solidFill>
                <a:schemeClr val="bg1"/>
              </a:solidFill>
              <a:miter lim="800000"/>
              <a:headEnd/>
              <a:tailEnd/>
            </a:ln>
            <a:effectLst>
              <a:outerShdw dist="63500" dir="2212194" algn="ctr" rotWithShape="0">
                <a:srgbClr val="333333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9142" name="Text Box 54"/>
            <p:cNvSpPr txBox="1">
              <a:spLocks noChangeArrowheads="1"/>
            </p:cNvSpPr>
            <p:nvPr/>
          </p:nvSpPr>
          <p:spPr bwMode="gray">
            <a:xfrm>
              <a:off x="1591" y="1858"/>
              <a:ext cx="2654" cy="359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algn="just" eaLnBrk="0" hangingPunct="0"/>
              <a:r>
                <a:rPr lang="en-US" sz="1600" dirty="0" err="1">
                  <a:solidFill>
                    <a:srgbClr val="000000"/>
                  </a:solidFill>
                  <a:effectLst/>
                </a:rPr>
                <a:t>Tổ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chức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phong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trào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thi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đua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Dạy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tốt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–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học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 smtClean="0">
                  <a:solidFill>
                    <a:srgbClr val="000000"/>
                  </a:solidFill>
                  <a:effectLst/>
                </a:rPr>
                <a:t>tốt</a:t>
              </a:r>
              <a:r>
                <a:rPr lang="en-US" sz="1600" dirty="0" smtClean="0">
                  <a:solidFill>
                    <a:srgbClr val="000000"/>
                  </a:solidFill>
                  <a:effectLst/>
                </a:rPr>
                <a:t>;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thực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hiện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hiệu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quả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việc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“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Học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tập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và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làm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theo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tấm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gương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đạo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đức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,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phong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cách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Hồ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Chí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Minh</a:t>
              </a:r>
              <a:r>
                <a:rPr lang="en-US" sz="1600" dirty="0" smtClean="0">
                  <a:solidFill>
                    <a:srgbClr val="000000"/>
                  </a:solidFill>
                  <a:effectLst/>
                </a:rPr>
                <a:t>”;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tiếp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tục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đổi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mới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toàn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diện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nhà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trường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,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xây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dựng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trường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học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dân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chủ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,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coi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trọng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giáo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dục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truyền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thống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,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đạo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đức</a:t>
              </a:r>
              <a:endParaRPr lang="en-US" sz="1600" b="1" dirty="0">
                <a:solidFill>
                  <a:srgbClr val="000000"/>
                </a:solidFill>
                <a:effectLst/>
                <a:latin typeface="Arial" charset="0"/>
              </a:endParaRPr>
            </a:p>
          </p:txBody>
        </p:sp>
        <p:sp>
          <p:nvSpPr>
            <p:cNvPr id="89143" name="Text Box 55"/>
            <p:cNvSpPr txBox="1">
              <a:spLocks noChangeArrowheads="1"/>
            </p:cNvSpPr>
            <p:nvPr/>
          </p:nvSpPr>
          <p:spPr bwMode="gray">
            <a:xfrm>
              <a:off x="1314" y="1925"/>
              <a:ext cx="207" cy="154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algn="ctr" eaLnBrk="0" hangingPunct="0"/>
              <a:r>
                <a:rPr lang="en-US" sz="2400" dirty="0">
                  <a:solidFill>
                    <a:schemeClr val="bg1"/>
                  </a:solidFill>
                  <a:effectLst/>
                  <a:latin typeface="Arial" charset="0"/>
                </a:rPr>
                <a:t>3</a:t>
              </a:r>
            </a:p>
          </p:txBody>
        </p:sp>
      </p:grpSp>
      <p:grpSp>
        <p:nvGrpSpPr>
          <p:cNvPr id="5" name="Group 56"/>
          <p:cNvGrpSpPr>
            <a:grpSpLocks/>
          </p:cNvGrpSpPr>
          <p:nvPr/>
        </p:nvGrpSpPr>
        <p:grpSpPr bwMode="auto">
          <a:xfrm>
            <a:off x="294322" y="4573229"/>
            <a:ext cx="8544881" cy="1112484"/>
            <a:chOff x="1216" y="1875"/>
            <a:chExt cx="3056" cy="371"/>
          </a:xfrm>
        </p:grpSpPr>
        <p:sp>
          <p:nvSpPr>
            <p:cNvPr id="89145" name="AutoShape 57"/>
            <p:cNvSpPr>
              <a:spLocks noChangeArrowheads="1"/>
            </p:cNvSpPr>
            <p:nvPr/>
          </p:nvSpPr>
          <p:spPr bwMode="gray">
            <a:xfrm>
              <a:off x="1520" y="1900"/>
              <a:ext cx="2752" cy="331"/>
            </a:xfrm>
            <a:prstGeom prst="roundRect">
              <a:avLst>
                <a:gd name="adj" fmla="val 16667"/>
              </a:avLst>
            </a:prstGeom>
            <a:solidFill>
              <a:schemeClr val="folHlink"/>
            </a:solidFill>
            <a:ln w="12700" algn="ctr">
              <a:solidFill>
                <a:schemeClr val="bg1"/>
              </a:solidFill>
              <a:round/>
              <a:headEnd/>
              <a:tailEnd/>
            </a:ln>
            <a:effectLst>
              <a:outerShdw dist="99190" dir="2388334" algn="ctr" rotWithShape="0">
                <a:srgbClr val="333333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9146" name="AutoShape 58"/>
            <p:cNvSpPr>
              <a:spLocks noChangeArrowheads="1"/>
            </p:cNvSpPr>
            <p:nvPr/>
          </p:nvSpPr>
          <p:spPr bwMode="gray">
            <a:xfrm>
              <a:off x="1216" y="1875"/>
              <a:ext cx="368" cy="356"/>
            </a:xfrm>
            <a:prstGeom prst="diamond">
              <a:avLst/>
            </a:prstGeom>
            <a:solidFill>
              <a:schemeClr val="folHlink"/>
            </a:solidFill>
            <a:ln w="25400" algn="ctr">
              <a:solidFill>
                <a:schemeClr val="bg1"/>
              </a:solidFill>
              <a:miter lim="800000"/>
              <a:headEnd/>
              <a:tailEnd/>
            </a:ln>
            <a:effectLst>
              <a:outerShdw dist="63500" dir="2212194" algn="ctr" rotWithShape="0">
                <a:srgbClr val="333333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9147" name="Text Box 59"/>
            <p:cNvSpPr txBox="1">
              <a:spLocks noChangeArrowheads="1"/>
            </p:cNvSpPr>
            <p:nvPr/>
          </p:nvSpPr>
          <p:spPr bwMode="gray">
            <a:xfrm>
              <a:off x="1574" y="1887"/>
              <a:ext cx="2698" cy="359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algn="just" eaLnBrk="0" hangingPunct="0"/>
              <a:r>
                <a:rPr lang="en-US" sz="1600" dirty="0" err="1" smtClean="0">
                  <a:effectLst/>
                </a:rPr>
                <a:t>Tập</a:t>
              </a:r>
              <a:r>
                <a:rPr lang="en-US" sz="1600" dirty="0" smtClean="0">
                  <a:effectLst/>
                </a:rPr>
                <a:t> </a:t>
              </a:r>
              <a:r>
                <a:rPr lang="en-US" sz="1600" dirty="0" err="1">
                  <a:effectLst/>
                </a:rPr>
                <a:t>trung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 smtClean="0">
                  <a:effectLst/>
                </a:rPr>
                <a:t>nâng</a:t>
              </a:r>
              <a:r>
                <a:rPr lang="en-US" sz="1600" dirty="0" smtClean="0">
                  <a:effectLst/>
                </a:rPr>
                <a:t> </a:t>
              </a:r>
              <a:r>
                <a:rPr lang="en-US" sz="1600" dirty="0" err="1">
                  <a:effectLst/>
                </a:rPr>
                <a:t>cao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chất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lượng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đội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ngũ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nhà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giáo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và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smtClean="0">
                  <a:effectLst/>
                </a:rPr>
                <a:t>CBQL; </a:t>
              </a:r>
              <a:r>
                <a:rPr lang="en-US" sz="1600" dirty="0" err="1">
                  <a:effectLst/>
                </a:rPr>
                <a:t>tích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cực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tham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mưu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đổi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mới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cơ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chế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quản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lý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nhà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 smtClean="0">
                  <a:effectLst/>
                </a:rPr>
                <a:t>trường</a:t>
              </a:r>
              <a:r>
                <a:rPr lang="en-US" sz="1600" dirty="0" smtClean="0">
                  <a:effectLst/>
                </a:rPr>
                <a:t>; </a:t>
              </a:r>
              <a:r>
                <a:rPr lang="en-US" sz="1600" dirty="0" err="1">
                  <a:effectLst/>
                </a:rPr>
                <a:t>tăng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cường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trao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đổi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đối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thoại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để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hiểu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biết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thông</a:t>
              </a:r>
              <a:r>
                <a:rPr lang="en-US" sz="1600" dirty="0">
                  <a:effectLst/>
                </a:rPr>
                <a:t> tin, </a:t>
              </a:r>
              <a:r>
                <a:rPr lang="en-US" sz="1600" dirty="0" err="1">
                  <a:effectLst/>
                </a:rPr>
                <a:t>hiểu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rõ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được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quyền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và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nghĩa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vụ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của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mỗi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thành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viên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góp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phần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xây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dựng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nhà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trường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phát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triển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ổn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định</a:t>
              </a:r>
              <a:r>
                <a:rPr lang="en-US" sz="1600" dirty="0">
                  <a:effectLst/>
                </a:rPr>
                <a:t>, </a:t>
              </a:r>
              <a:r>
                <a:rPr lang="en-US" sz="1600" dirty="0" err="1">
                  <a:effectLst/>
                </a:rPr>
                <a:t>bền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vững</a:t>
              </a:r>
              <a:endParaRPr lang="en-US" sz="1600" b="1" dirty="0">
                <a:effectLst/>
                <a:latin typeface="Arial" charset="0"/>
              </a:endParaRPr>
            </a:p>
          </p:txBody>
        </p:sp>
        <p:sp>
          <p:nvSpPr>
            <p:cNvPr id="89148" name="Text Box 60"/>
            <p:cNvSpPr txBox="1">
              <a:spLocks noChangeArrowheads="1"/>
            </p:cNvSpPr>
            <p:nvPr/>
          </p:nvSpPr>
          <p:spPr bwMode="gray">
            <a:xfrm>
              <a:off x="1279" y="1968"/>
              <a:ext cx="223" cy="154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algn="ctr" eaLnBrk="0" hangingPunct="0"/>
              <a:r>
                <a:rPr lang="en-US" sz="2400" dirty="0">
                  <a:solidFill>
                    <a:schemeClr val="bg1"/>
                  </a:solidFill>
                  <a:effectLst/>
                  <a:latin typeface="Arial" charset="0"/>
                </a:rPr>
                <a:t>4</a:t>
              </a:r>
            </a:p>
          </p:txBody>
        </p:sp>
      </p:grpSp>
      <p:grpSp>
        <p:nvGrpSpPr>
          <p:cNvPr id="25" name="Group 56"/>
          <p:cNvGrpSpPr>
            <a:grpSpLocks/>
          </p:cNvGrpSpPr>
          <p:nvPr/>
        </p:nvGrpSpPr>
        <p:grpSpPr bwMode="auto">
          <a:xfrm>
            <a:off x="227601" y="5638800"/>
            <a:ext cx="8687799" cy="1067506"/>
            <a:chOff x="1212" y="1875"/>
            <a:chExt cx="3060" cy="356"/>
          </a:xfrm>
        </p:grpSpPr>
        <p:sp>
          <p:nvSpPr>
            <p:cNvPr id="26" name="AutoShape 57"/>
            <p:cNvSpPr>
              <a:spLocks noChangeArrowheads="1"/>
            </p:cNvSpPr>
            <p:nvPr/>
          </p:nvSpPr>
          <p:spPr bwMode="gray">
            <a:xfrm>
              <a:off x="1536" y="1926"/>
              <a:ext cx="2736" cy="288"/>
            </a:xfrm>
            <a:prstGeom prst="roundRect">
              <a:avLst>
                <a:gd name="adj" fmla="val 16667"/>
              </a:avLst>
            </a:prstGeom>
            <a:solidFill>
              <a:srgbClr val="92D050"/>
            </a:solidFill>
            <a:ln w="12700" algn="ctr">
              <a:solidFill>
                <a:schemeClr val="bg1"/>
              </a:solidFill>
              <a:round/>
              <a:headEnd/>
              <a:tailEnd/>
            </a:ln>
            <a:effectLst>
              <a:outerShdw dist="99190" dir="2388334" algn="ctr" rotWithShape="0">
                <a:srgbClr val="333333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endParaRPr lang="en-US">
                <a:solidFill>
                  <a:srgbClr val="586123"/>
                </a:solidFill>
              </a:endParaRPr>
            </a:p>
          </p:txBody>
        </p:sp>
        <p:sp>
          <p:nvSpPr>
            <p:cNvPr id="27" name="AutoShape 58"/>
            <p:cNvSpPr>
              <a:spLocks noChangeArrowheads="1"/>
            </p:cNvSpPr>
            <p:nvPr/>
          </p:nvSpPr>
          <p:spPr bwMode="gray">
            <a:xfrm>
              <a:off x="1212" y="1875"/>
              <a:ext cx="397" cy="356"/>
            </a:xfrm>
            <a:prstGeom prst="diamond">
              <a:avLst/>
            </a:prstGeom>
            <a:solidFill>
              <a:srgbClr val="92D050"/>
            </a:solidFill>
            <a:ln w="25400" algn="ctr">
              <a:solidFill>
                <a:schemeClr val="bg1"/>
              </a:solidFill>
              <a:miter lim="800000"/>
              <a:headEnd/>
              <a:tailEnd/>
            </a:ln>
            <a:effectLst>
              <a:outerShdw dist="63500" dir="2212194" algn="ctr" rotWithShape="0">
                <a:srgbClr val="333333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endParaRPr lang="en-US">
                <a:solidFill>
                  <a:srgbClr val="586123"/>
                </a:solidFill>
              </a:endParaRPr>
            </a:p>
          </p:txBody>
        </p:sp>
        <p:sp>
          <p:nvSpPr>
            <p:cNvPr id="28" name="Text Box 59"/>
            <p:cNvSpPr txBox="1">
              <a:spLocks noChangeArrowheads="1"/>
            </p:cNvSpPr>
            <p:nvPr/>
          </p:nvSpPr>
          <p:spPr bwMode="gray">
            <a:xfrm>
              <a:off x="1649" y="1934"/>
              <a:ext cx="2623" cy="277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algn="just" eaLnBrk="0" hangingPunct="0"/>
              <a:r>
                <a:rPr lang="en-US" sz="1600" dirty="0" err="1" smtClean="0">
                  <a:effectLst/>
                </a:rPr>
                <a:t>Đẩy</a:t>
              </a:r>
              <a:r>
                <a:rPr lang="en-US" sz="1600" dirty="0" smtClean="0">
                  <a:effectLst/>
                </a:rPr>
                <a:t> </a:t>
              </a:r>
              <a:r>
                <a:rPr lang="en-US" sz="1600" dirty="0" err="1">
                  <a:effectLst/>
                </a:rPr>
                <a:t>mạnh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các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hoạt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động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chăm</a:t>
              </a:r>
              <a:r>
                <a:rPr lang="en-US" sz="1600" dirty="0">
                  <a:effectLst/>
                </a:rPr>
                <a:t> lo </a:t>
              </a:r>
              <a:r>
                <a:rPr lang="en-US" sz="1600" dirty="0" err="1">
                  <a:effectLst/>
                </a:rPr>
                <a:t>đời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sống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vật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chất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và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tinh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thần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cho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smtClean="0">
                  <a:effectLst/>
                </a:rPr>
                <a:t>CB-GV-NV; </a:t>
              </a:r>
              <a:r>
                <a:rPr lang="en-US" sz="1600" dirty="0" err="1">
                  <a:effectLst/>
                </a:rPr>
                <a:t>biểu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dương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tôn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vinh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khen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thưởng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những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tập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thể</a:t>
              </a:r>
              <a:r>
                <a:rPr lang="en-US" sz="1600" dirty="0">
                  <a:effectLst/>
                </a:rPr>
                <a:t>, </a:t>
              </a:r>
              <a:r>
                <a:rPr lang="en-US" sz="1600" dirty="0" err="1">
                  <a:effectLst/>
                </a:rPr>
                <a:t>cá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nhân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có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thành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tích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xuất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sắc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trong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phong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trào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thi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đua</a:t>
              </a:r>
              <a:endParaRPr lang="en-US" sz="1600" b="1" dirty="0">
                <a:effectLst/>
                <a:latin typeface="Arial" charset="0"/>
              </a:endParaRPr>
            </a:p>
          </p:txBody>
        </p:sp>
        <p:sp>
          <p:nvSpPr>
            <p:cNvPr id="29" name="Text Box 60"/>
            <p:cNvSpPr txBox="1">
              <a:spLocks noChangeArrowheads="1"/>
            </p:cNvSpPr>
            <p:nvPr/>
          </p:nvSpPr>
          <p:spPr bwMode="gray">
            <a:xfrm>
              <a:off x="1325" y="1968"/>
              <a:ext cx="223" cy="154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algn="ctr" eaLnBrk="0" hangingPunct="0"/>
              <a:r>
                <a:rPr lang="en-US" sz="2400" dirty="0" smtClean="0">
                  <a:solidFill>
                    <a:schemeClr val="bg1"/>
                  </a:solidFill>
                  <a:effectLst/>
                  <a:latin typeface="Arial" charset="0"/>
                </a:rPr>
                <a:t>5</a:t>
              </a:r>
              <a:endParaRPr lang="en-US" sz="2400" dirty="0">
                <a:solidFill>
                  <a:schemeClr val="bg1"/>
                </a:solidFill>
                <a:effectLst/>
                <a:latin typeface="Arial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FF66FF"/>
                </a:solidFill>
              </a:rPr>
              <a:t>II. </a:t>
            </a:r>
            <a:r>
              <a:rPr lang="en-US" dirty="0" err="1">
                <a:solidFill>
                  <a:srgbClr val="FF66FF"/>
                </a:solidFill>
              </a:rPr>
              <a:t>Kết</a:t>
            </a:r>
            <a:r>
              <a:rPr lang="en-US" dirty="0">
                <a:solidFill>
                  <a:srgbClr val="FF66FF"/>
                </a:solidFill>
              </a:rPr>
              <a:t> </a:t>
            </a:r>
            <a:r>
              <a:rPr lang="en-US" dirty="0" err="1">
                <a:solidFill>
                  <a:srgbClr val="FF66FF"/>
                </a:solidFill>
              </a:rPr>
              <a:t>quả</a:t>
            </a:r>
            <a:r>
              <a:rPr lang="en-US" dirty="0">
                <a:solidFill>
                  <a:srgbClr val="FF66FF"/>
                </a:solidFill>
              </a:rPr>
              <a:t> </a:t>
            </a:r>
            <a:r>
              <a:rPr lang="en-US" dirty="0" err="1">
                <a:solidFill>
                  <a:srgbClr val="FF66FF"/>
                </a:solidFill>
              </a:rPr>
              <a:t>thi</a:t>
            </a:r>
            <a:r>
              <a:rPr lang="en-US" dirty="0">
                <a:solidFill>
                  <a:srgbClr val="FF66FF"/>
                </a:solidFill>
              </a:rPr>
              <a:t> </a:t>
            </a:r>
            <a:r>
              <a:rPr lang="en-US" dirty="0" err="1">
                <a:solidFill>
                  <a:srgbClr val="FF66FF"/>
                </a:solidFill>
              </a:rPr>
              <a:t>đua</a:t>
            </a:r>
            <a:r>
              <a:rPr lang="en-US" dirty="0">
                <a:solidFill>
                  <a:srgbClr val="FF66FF"/>
                </a:solidFill>
              </a:rPr>
              <a:t> </a:t>
            </a:r>
            <a:r>
              <a:rPr lang="en-US" dirty="0" err="1" smtClean="0">
                <a:solidFill>
                  <a:srgbClr val="FF66FF"/>
                </a:solidFill>
              </a:rPr>
              <a:t>năm</a:t>
            </a:r>
            <a:r>
              <a:rPr lang="en-US" dirty="0" smtClean="0">
                <a:solidFill>
                  <a:srgbClr val="FF66FF"/>
                </a:solidFill>
              </a:rPr>
              <a:t> </a:t>
            </a:r>
            <a:r>
              <a:rPr lang="en-US" dirty="0" err="1">
                <a:solidFill>
                  <a:srgbClr val="FF66FF"/>
                </a:solidFill>
              </a:rPr>
              <a:t>học</a:t>
            </a:r>
            <a:r>
              <a:rPr lang="en-US" dirty="0">
                <a:solidFill>
                  <a:srgbClr val="FF66FF"/>
                </a:solidFill>
              </a:rPr>
              <a:t> </a:t>
            </a:r>
            <a:r>
              <a:rPr lang="en-US" dirty="0" smtClean="0">
                <a:solidFill>
                  <a:srgbClr val="FF66FF"/>
                </a:solidFill>
              </a:rPr>
              <a:t/>
            </a:r>
            <a:br>
              <a:rPr lang="en-US" dirty="0" smtClean="0">
                <a:solidFill>
                  <a:srgbClr val="FF66FF"/>
                </a:solidFill>
              </a:rPr>
            </a:br>
            <a:r>
              <a:rPr lang="en-US" dirty="0" smtClean="0">
                <a:solidFill>
                  <a:srgbClr val="FF66FF"/>
                </a:solidFill>
              </a:rPr>
              <a:t>2014 </a:t>
            </a:r>
            <a:r>
              <a:rPr lang="en-US" dirty="0">
                <a:solidFill>
                  <a:srgbClr val="FF66FF"/>
                </a:solidFill>
              </a:rPr>
              <a:t>– 2015:</a:t>
            </a:r>
          </a:p>
        </p:txBody>
      </p:sp>
      <p:sp>
        <p:nvSpPr>
          <p:cNvPr id="102403" name="AutoShape 3"/>
          <p:cNvSpPr>
            <a:spLocks noChangeArrowheads="1"/>
          </p:cNvSpPr>
          <p:nvPr/>
        </p:nvSpPr>
        <p:spPr bwMode="gray">
          <a:xfrm>
            <a:off x="1905000" y="2438400"/>
            <a:ext cx="5530850" cy="2743200"/>
          </a:xfrm>
          <a:prstGeom prst="upArrow">
            <a:avLst>
              <a:gd name="adj1" fmla="val 57824"/>
              <a:gd name="adj2" fmla="val 54398"/>
            </a:avLst>
          </a:prstGeom>
          <a:gradFill rotWithShape="1">
            <a:gsLst>
              <a:gs pos="0">
                <a:srgbClr val="DDDDDD"/>
              </a:gs>
              <a:gs pos="100000">
                <a:srgbClr val="DDDDDD">
                  <a:gamma/>
                  <a:tint val="0"/>
                  <a:invGamma/>
                </a:srgbClr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02404" name="AutoShape 4"/>
          <p:cNvSpPr>
            <a:spLocks noChangeArrowheads="1"/>
          </p:cNvSpPr>
          <p:nvPr/>
        </p:nvSpPr>
        <p:spPr bwMode="gray">
          <a:xfrm>
            <a:off x="1676400" y="1676400"/>
            <a:ext cx="5791200" cy="574675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hlink"/>
              </a:gs>
              <a:gs pos="50000">
                <a:schemeClr val="hlink">
                  <a:gamma/>
                  <a:tint val="64314"/>
                  <a:invGamma/>
                </a:schemeClr>
              </a:gs>
              <a:gs pos="100000">
                <a:schemeClr val="hlink"/>
              </a:gs>
            </a:gsLst>
            <a:lin ang="0" scaled="1"/>
          </a:gradFill>
          <a:ln w="38100" algn="ctr">
            <a:solidFill>
              <a:srgbClr val="FFFFFF"/>
            </a:solidFill>
            <a:round/>
            <a:headEnd/>
            <a:tailEnd/>
          </a:ln>
          <a:effectLst>
            <a:outerShdw dist="63500" dir="3187806" algn="ctr" rotWithShape="0">
              <a:srgbClr val="001D3A"/>
            </a:outerShdw>
          </a:effectLst>
        </p:spPr>
        <p:txBody>
          <a:bodyPr wrap="none" anchor="ctr"/>
          <a:lstStyle/>
          <a:p>
            <a:pPr algn="ctr" eaLnBrk="0" hangingPunct="0"/>
            <a:r>
              <a:rPr lang="en-US" sz="2000" b="1" dirty="0" smtClean="0">
                <a:solidFill>
                  <a:srgbClr val="0070C0"/>
                </a:solidFill>
                <a:effectLst/>
              </a:rPr>
              <a:t>1. THÀNH TÍCH TẬP THỂ</a:t>
            </a:r>
            <a:endParaRPr lang="en-US" sz="2000" b="1" dirty="0">
              <a:solidFill>
                <a:srgbClr val="0070C0"/>
              </a:solidFill>
              <a:effectLst/>
            </a:endParaRPr>
          </a:p>
        </p:txBody>
      </p:sp>
      <p:sp>
        <p:nvSpPr>
          <p:cNvPr id="102405" name="Text Box 5"/>
          <p:cNvSpPr txBox="1">
            <a:spLocks noChangeArrowheads="1"/>
          </p:cNvSpPr>
          <p:nvPr/>
        </p:nvSpPr>
        <p:spPr bwMode="gray">
          <a:xfrm>
            <a:off x="1371600" y="2895600"/>
            <a:ext cx="7041287" cy="40011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eaLnBrk="0" hangingPunct="0"/>
            <a:r>
              <a:rPr lang="en-US" sz="2000" b="1" dirty="0" smtClean="0">
                <a:solidFill>
                  <a:srgbClr val="FF0000"/>
                </a:solidFill>
                <a:effectLst/>
                <a:latin typeface="Arial" charset="0"/>
              </a:rPr>
              <a:t>TRƯỜNG CAO ĐẲNG KỸ THUẬT LÝ TỰ TRỌNG TP.HCM</a:t>
            </a:r>
            <a:endParaRPr lang="en-US" sz="2000" b="1" dirty="0">
              <a:solidFill>
                <a:srgbClr val="FF0000"/>
              </a:solidFill>
              <a:effectLst/>
              <a:latin typeface="Arial" charset="0"/>
            </a:endParaRPr>
          </a:p>
        </p:txBody>
      </p:sp>
      <p:grpSp>
        <p:nvGrpSpPr>
          <p:cNvPr id="2" name="Group 6"/>
          <p:cNvGrpSpPr>
            <a:grpSpLocks/>
          </p:cNvGrpSpPr>
          <p:nvPr/>
        </p:nvGrpSpPr>
        <p:grpSpPr bwMode="auto">
          <a:xfrm>
            <a:off x="1993900" y="3987800"/>
            <a:ext cx="1892300" cy="2895600"/>
            <a:chOff x="576" y="2476"/>
            <a:chExt cx="995" cy="1304"/>
          </a:xfrm>
        </p:grpSpPr>
        <p:grpSp>
          <p:nvGrpSpPr>
            <p:cNvPr id="3" name="Group 7"/>
            <p:cNvGrpSpPr>
              <a:grpSpLocks/>
            </p:cNvGrpSpPr>
            <p:nvPr/>
          </p:nvGrpSpPr>
          <p:grpSpPr bwMode="auto">
            <a:xfrm>
              <a:off x="576" y="2476"/>
              <a:ext cx="936" cy="954"/>
              <a:chOff x="624" y="1584"/>
              <a:chExt cx="1248" cy="1296"/>
            </a:xfrm>
          </p:grpSpPr>
          <p:grpSp>
            <p:nvGrpSpPr>
              <p:cNvPr id="4" name="Group 8"/>
              <p:cNvGrpSpPr>
                <a:grpSpLocks/>
              </p:cNvGrpSpPr>
              <p:nvPr/>
            </p:nvGrpSpPr>
            <p:grpSpPr bwMode="auto">
              <a:xfrm>
                <a:off x="624" y="1584"/>
                <a:ext cx="1248" cy="1296"/>
                <a:chOff x="2016" y="1920"/>
                <a:chExt cx="1680" cy="1680"/>
              </a:xfrm>
            </p:grpSpPr>
            <p:sp>
              <p:nvSpPr>
                <p:cNvPr id="102409" name="Oval 9"/>
                <p:cNvSpPr>
                  <a:spLocks noChangeArrowheads="1"/>
                </p:cNvSpPr>
                <p:nvPr/>
              </p:nvSpPr>
              <p:spPr bwMode="gray">
                <a:xfrm>
                  <a:off x="2016" y="1920"/>
                  <a:ext cx="1680" cy="1680"/>
                </a:xfrm>
                <a:prstGeom prst="ellipse">
                  <a:avLst/>
                </a:prstGeom>
                <a:solidFill>
                  <a:srgbClr val="92D050"/>
                </a:soli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02410" name="Freeform 10"/>
                <p:cNvSpPr>
                  <a:spLocks/>
                </p:cNvSpPr>
                <p:nvPr/>
              </p:nvSpPr>
              <p:spPr bwMode="gray">
                <a:xfrm>
                  <a:off x="2208" y="1948"/>
                  <a:ext cx="1296" cy="634"/>
                </a:xfrm>
                <a:custGeom>
                  <a:avLst/>
                  <a:gdLst/>
                  <a:ahLst/>
                  <a:cxnLst>
                    <a:cxn ang="0">
                      <a:pos x="1301" y="401"/>
                    </a:cxn>
                    <a:cxn ang="0">
                      <a:pos x="1317" y="442"/>
                    </a:cxn>
                    <a:cxn ang="0">
                      <a:pos x="1321" y="481"/>
                    </a:cxn>
                    <a:cxn ang="0">
                      <a:pos x="1315" y="516"/>
                    </a:cxn>
                    <a:cxn ang="0">
                      <a:pos x="1298" y="550"/>
                    </a:cxn>
                    <a:cxn ang="0">
                      <a:pos x="1272" y="579"/>
                    </a:cxn>
                    <a:cxn ang="0">
                      <a:pos x="1239" y="604"/>
                    </a:cxn>
                    <a:cxn ang="0">
                      <a:pos x="1196" y="628"/>
                    </a:cxn>
                    <a:cxn ang="0">
                      <a:pos x="1147" y="649"/>
                    </a:cxn>
                    <a:cxn ang="0">
                      <a:pos x="1092" y="667"/>
                    </a:cxn>
                    <a:cxn ang="0">
                      <a:pos x="1031" y="683"/>
                    </a:cxn>
                    <a:cxn ang="0">
                      <a:pos x="967" y="694"/>
                    </a:cxn>
                    <a:cxn ang="0">
                      <a:pos x="896" y="704"/>
                    </a:cxn>
                    <a:cxn ang="0">
                      <a:pos x="824" y="710"/>
                    </a:cxn>
                    <a:cxn ang="0">
                      <a:pos x="795" y="712"/>
                    </a:cxn>
                    <a:cxn ang="0">
                      <a:pos x="476" y="712"/>
                    </a:cxn>
                    <a:cxn ang="0">
                      <a:pos x="472" y="712"/>
                    </a:cxn>
                    <a:cxn ang="0">
                      <a:pos x="409" y="708"/>
                    </a:cxn>
                    <a:cxn ang="0">
                      <a:pos x="348" y="704"/>
                    </a:cxn>
                    <a:cxn ang="0">
                      <a:pos x="290" y="696"/>
                    </a:cxn>
                    <a:cxn ang="0">
                      <a:pos x="235" y="689"/>
                    </a:cxn>
                    <a:cxn ang="0">
                      <a:pos x="186" y="677"/>
                    </a:cxn>
                    <a:cxn ang="0">
                      <a:pos x="141" y="663"/>
                    </a:cxn>
                    <a:cxn ang="0">
                      <a:pos x="102" y="648"/>
                    </a:cxn>
                    <a:cxn ang="0">
                      <a:pos x="67" y="630"/>
                    </a:cxn>
                    <a:cxn ang="0">
                      <a:pos x="39" y="608"/>
                    </a:cxn>
                    <a:cxn ang="0">
                      <a:pos x="18" y="583"/>
                    </a:cxn>
                    <a:cxn ang="0">
                      <a:pos x="6" y="554"/>
                    </a:cxn>
                    <a:cxn ang="0">
                      <a:pos x="0" y="524"/>
                    </a:cxn>
                    <a:cxn ang="0">
                      <a:pos x="0" y="520"/>
                    </a:cxn>
                    <a:cxn ang="0">
                      <a:pos x="4" y="487"/>
                    </a:cxn>
                    <a:cxn ang="0">
                      <a:pos x="16" y="446"/>
                    </a:cxn>
                    <a:cxn ang="0">
                      <a:pos x="51" y="370"/>
                    </a:cxn>
                    <a:cxn ang="0">
                      <a:pos x="94" y="299"/>
                    </a:cxn>
                    <a:cxn ang="0">
                      <a:pos x="147" y="235"/>
                    </a:cxn>
                    <a:cxn ang="0">
                      <a:pos x="204" y="176"/>
                    </a:cxn>
                    <a:cxn ang="0">
                      <a:pos x="270" y="125"/>
                    </a:cxn>
                    <a:cxn ang="0">
                      <a:pos x="341" y="82"/>
                    </a:cxn>
                    <a:cxn ang="0">
                      <a:pos x="415" y="47"/>
                    </a:cxn>
                    <a:cxn ang="0">
                      <a:pos x="497" y="21"/>
                    </a:cxn>
                    <a:cxn ang="0">
                      <a:pos x="581" y="6"/>
                    </a:cxn>
                    <a:cxn ang="0">
                      <a:pos x="667" y="0"/>
                    </a:cxn>
                    <a:cxn ang="0">
                      <a:pos x="667" y="0"/>
                    </a:cxn>
                    <a:cxn ang="0">
                      <a:pos x="759" y="6"/>
                    </a:cxn>
                    <a:cxn ang="0">
                      <a:pos x="847" y="23"/>
                    </a:cxn>
                    <a:cxn ang="0">
                      <a:pos x="932" y="53"/>
                    </a:cxn>
                    <a:cxn ang="0">
                      <a:pos x="1010" y="90"/>
                    </a:cxn>
                    <a:cxn ang="0">
                      <a:pos x="1082" y="137"/>
                    </a:cxn>
                    <a:cxn ang="0">
                      <a:pos x="1149" y="194"/>
                    </a:cxn>
                    <a:cxn ang="0">
                      <a:pos x="1208" y="256"/>
                    </a:cxn>
                    <a:cxn ang="0">
                      <a:pos x="1258" y="325"/>
                    </a:cxn>
                    <a:cxn ang="0">
                      <a:pos x="1301" y="401"/>
                    </a:cxn>
                    <a:cxn ang="0">
                      <a:pos x="1301" y="401"/>
                    </a:cxn>
                  </a:cxnLst>
                  <a:rect l="0" t="0" r="r" b="b"/>
                  <a:pathLst>
                    <a:path w="1321" h="712">
                      <a:moveTo>
                        <a:pt x="1301" y="401"/>
                      </a:moveTo>
                      <a:lnTo>
                        <a:pt x="1317" y="442"/>
                      </a:lnTo>
                      <a:lnTo>
                        <a:pt x="1321" y="481"/>
                      </a:lnTo>
                      <a:lnTo>
                        <a:pt x="1315" y="516"/>
                      </a:lnTo>
                      <a:lnTo>
                        <a:pt x="1298" y="550"/>
                      </a:lnTo>
                      <a:lnTo>
                        <a:pt x="1272" y="579"/>
                      </a:lnTo>
                      <a:lnTo>
                        <a:pt x="1239" y="604"/>
                      </a:lnTo>
                      <a:lnTo>
                        <a:pt x="1196" y="628"/>
                      </a:lnTo>
                      <a:lnTo>
                        <a:pt x="1147" y="649"/>
                      </a:lnTo>
                      <a:lnTo>
                        <a:pt x="1092" y="667"/>
                      </a:lnTo>
                      <a:lnTo>
                        <a:pt x="1031" y="683"/>
                      </a:lnTo>
                      <a:lnTo>
                        <a:pt x="967" y="694"/>
                      </a:lnTo>
                      <a:lnTo>
                        <a:pt x="896" y="704"/>
                      </a:lnTo>
                      <a:lnTo>
                        <a:pt x="824" y="710"/>
                      </a:lnTo>
                      <a:lnTo>
                        <a:pt x="795" y="712"/>
                      </a:lnTo>
                      <a:lnTo>
                        <a:pt x="476" y="712"/>
                      </a:lnTo>
                      <a:lnTo>
                        <a:pt x="472" y="712"/>
                      </a:lnTo>
                      <a:lnTo>
                        <a:pt x="409" y="708"/>
                      </a:lnTo>
                      <a:lnTo>
                        <a:pt x="348" y="704"/>
                      </a:lnTo>
                      <a:lnTo>
                        <a:pt x="290" y="696"/>
                      </a:lnTo>
                      <a:lnTo>
                        <a:pt x="235" y="689"/>
                      </a:lnTo>
                      <a:lnTo>
                        <a:pt x="186" y="677"/>
                      </a:lnTo>
                      <a:lnTo>
                        <a:pt x="141" y="663"/>
                      </a:lnTo>
                      <a:lnTo>
                        <a:pt x="102" y="648"/>
                      </a:lnTo>
                      <a:lnTo>
                        <a:pt x="67" y="630"/>
                      </a:lnTo>
                      <a:lnTo>
                        <a:pt x="39" y="608"/>
                      </a:lnTo>
                      <a:lnTo>
                        <a:pt x="18" y="583"/>
                      </a:lnTo>
                      <a:lnTo>
                        <a:pt x="6" y="554"/>
                      </a:lnTo>
                      <a:lnTo>
                        <a:pt x="0" y="524"/>
                      </a:lnTo>
                      <a:lnTo>
                        <a:pt x="0" y="520"/>
                      </a:lnTo>
                      <a:lnTo>
                        <a:pt x="4" y="487"/>
                      </a:lnTo>
                      <a:lnTo>
                        <a:pt x="16" y="446"/>
                      </a:lnTo>
                      <a:lnTo>
                        <a:pt x="51" y="370"/>
                      </a:lnTo>
                      <a:lnTo>
                        <a:pt x="94" y="299"/>
                      </a:lnTo>
                      <a:lnTo>
                        <a:pt x="147" y="235"/>
                      </a:lnTo>
                      <a:lnTo>
                        <a:pt x="204" y="176"/>
                      </a:lnTo>
                      <a:lnTo>
                        <a:pt x="270" y="125"/>
                      </a:lnTo>
                      <a:lnTo>
                        <a:pt x="341" y="82"/>
                      </a:lnTo>
                      <a:lnTo>
                        <a:pt x="415" y="47"/>
                      </a:lnTo>
                      <a:lnTo>
                        <a:pt x="497" y="21"/>
                      </a:lnTo>
                      <a:lnTo>
                        <a:pt x="581" y="6"/>
                      </a:lnTo>
                      <a:lnTo>
                        <a:pt x="667" y="0"/>
                      </a:lnTo>
                      <a:lnTo>
                        <a:pt x="667" y="0"/>
                      </a:lnTo>
                      <a:lnTo>
                        <a:pt x="759" y="6"/>
                      </a:lnTo>
                      <a:lnTo>
                        <a:pt x="847" y="23"/>
                      </a:lnTo>
                      <a:lnTo>
                        <a:pt x="932" y="53"/>
                      </a:lnTo>
                      <a:lnTo>
                        <a:pt x="1010" y="90"/>
                      </a:lnTo>
                      <a:lnTo>
                        <a:pt x="1082" y="137"/>
                      </a:lnTo>
                      <a:lnTo>
                        <a:pt x="1149" y="194"/>
                      </a:lnTo>
                      <a:lnTo>
                        <a:pt x="1208" y="256"/>
                      </a:lnTo>
                      <a:lnTo>
                        <a:pt x="1258" y="325"/>
                      </a:lnTo>
                      <a:lnTo>
                        <a:pt x="1301" y="401"/>
                      </a:lnTo>
                      <a:lnTo>
                        <a:pt x="1301" y="401"/>
                      </a:lnTo>
                      <a:close/>
                    </a:path>
                  </a:pathLst>
                </a:custGeom>
                <a:solidFill>
                  <a:schemeClr val="accent1">
                    <a:lumMod val="40000"/>
                    <a:lumOff val="60000"/>
                  </a:schemeClr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sp>
            <p:nvSpPr>
              <p:cNvPr id="102411" name="Text Box 11"/>
              <p:cNvSpPr txBox="1">
                <a:spLocks noChangeArrowheads="1"/>
              </p:cNvSpPr>
              <p:nvPr/>
            </p:nvSpPr>
            <p:spPr bwMode="gray">
              <a:xfrm>
                <a:off x="739" y="1862"/>
                <a:ext cx="974" cy="62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square">
                <a:spAutoFit/>
              </a:bodyPr>
              <a:lstStyle/>
              <a:p>
                <a:pPr algn="ctr" eaLnBrk="0" hangingPunct="0"/>
                <a:r>
                  <a:rPr lang="en-US" sz="2000" dirty="0">
                    <a:latin typeface="Arial" pitchFamily="34" charset="0"/>
                    <a:cs typeface="Arial" pitchFamily="34" charset="0"/>
                  </a:rPr>
                  <a:t>“</a:t>
                </a:r>
                <a:r>
                  <a:rPr lang="en-US" sz="2000" dirty="0" err="1">
                    <a:latin typeface="Arial" pitchFamily="34" charset="0"/>
                    <a:cs typeface="Arial" pitchFamily="34" charset="0"/>
                  </a:rPr>
                  <a:t>Tập</a:t>
                </a:r>
                <a:r>
                  <a:rPr lang="en-US" sz="2000" dirty="0"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sz="2000" dirty="0" err="1">
                    <a:latin typeface="Arial" pitchFamily="34" charset="0"/>
                    <a:cs typeface="Arial" pitchFamily="34" charset="0"/>
                  </a:rPr>
                  <a:t>thể</a:t>
                </a:r>
                <a:r>
                  <a:rPr lang="en-US" sz="2000" dirty="0"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sz="2000" dirty="0" err="1">
                    <a:latin typeface="Arial" pitchFamily="34" charset="0"/>
                    <a:cs typeface="Arial" pitchFamily="34" charset="0"/>
                  </a:rPr>
                  <a:t>lao</a:t>
                </a:r>
                <a:r>
                  <a:rPr lang="en-US" sz="2000" dirty="0"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sz="2000" dirty="0" err="1">
                    <a:latin typeface="Arial" pitchFamily="34" charset="0"/>
                    <a:cs typeface="Arial" pitchFamily="34" charset="0"/>
                  </a:rPr>
                  <a:t>động</a:t>
                </a:r>
                <a:r>
                  <a:rPr lang="en-US" sz="2000" dirty="0"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sz="2000" dirty="0" err="1">
                    <a:latin typeface="Arial" pitchFamily="34" charset="0"/>
                    <a:cs typeface="Arial" pitchFamily="34" charset="0"/>
                  </a:rPr>
                  <a:t>xuất</a:t>
                </a:r>
                <a:r>
                  <a:rPr lang="en-US" sz="2000" dirty="0"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sz="2000" dirty="0" err="1">
                    <a:latin typeface="Arial" pitchFamily="34" charset="0"/>
                    <a:cs typeface="Arial" pitchFamily="34" charset="0"/>
                  </a:rPr>
                  <a:t>sắc</a:t>
                </a:r>
                <a:r>
                  <a:rPr lang="en-US" sz="2000" dirty="0">
                    <a:latin typeface="Arial" pitchFamily="34" charset="0"/>
                    <a:cs typeface="Arial" pitchFamily="34" charset="0"/>
                  </a:rPr>
                  <a:t>”</a:t>
                </a:r>
                <a:endParaRPr lang="en-US" sz="2000" b="1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Arial" pitchFamily="34" charset="0"/>
                  <a:cs typeface="Arial" pitchFamily="34" charset="0"/>
                </a:endParaRPr>
              </a:p>
            </p:txBody>
          </p:sp>
        </p:grpSp>
        <p:sp>
          <p:nvSpPr>
            <p:cNvPr id="102412" name="Oval 12"/>
            <p:cNvSpPr>
              <a:spLocks noChangeArrowheads="1"/>
            </p:cNvSpPr>
            <p:nvPr/>
          </p:nvSpPr>
          <p:spPr bwMode="gray">
            <a:xfrm>
              <a:off x="576" y="3504"/>
              <a:ext cx="995" cy="276"/>
            </a:xfrm>
            <a:prstGeom prst="ellipse">
              <a:avLst/>
            </a:prstGeom>
            <a:gradFill rotWithShape="1">
              <a:gsLst>
                <a:gs pos="0">
                  <a:schemeClr val="bg2"/>
                </a:gs>
                <a:gs pos="100000">
                  <a:schemeClr val="bg1"/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en-US" sz="1800">
                <a:effectLst/>
                <a:latin typeface="Arial" charset="0"/>
              </a:endParaRPr>
            </a:p>
          </p:txBody>
        </p:sp>
      </p:grpSp>
      <p:grpSp>
        <p:nvGrpSpPr>
          <p:cNvPr id="5" name="Group 13"/>
          <p:cNvGrpSpPr>
            <a:grpSpLocks/>
          </p:cNvGrpSpPr>
          <p:nvPr/>
        </p:nvGrpSpPr>
        <p:grpSpPr bwMode="auto">
          <a:xfrm>
            <a:off x="3873500" y="4038600"/>
            <a:ext cx="1752600" cy="2819400"/>
            <a:chOff x="1776" y="2476"/>
            <a:chExt cx="1019" cy="1304"/>
          </a:xfrm>
        </p:grpSpPr>
        <p:grpSp>
          <p:nvGrpSpPr>
            <p:cNvPr id="6" name="Group 14"/>
            <p:cNvGrpSpPr>
              <a:grpSpLocks/>
            </p:cNvGrpSpPr>
            <p:nvPr/>
          </p:nvGrpSpPr>
          <p:grpSpPr bwMode="auto">
            <a:xfrm>
              <a:off x="1776" y="2476"/>
              <a:ext cx="960" cy="958"/>
              <a:chOff x="2016" y="1920"/>
              <a:chExt cx="1680" cy="1680"/>
            </a:xfrm>
          </p:grpSpPr>
          <p:sp>
            <p:nvSpPr>
              <p:cNvPr id="102415" name="Oval 15"/>
              <p:cNvSpPr>
                <a:spLocks noChangeArrowheads="1"/>
              </p:cNvSpPr>
              <p:nvPr/>
            </p:nvSpPr>
            <p:spPr bwMode="gray">
              <a:xfrm>
                <a:off x="2016" y="1920"/>
                <a:ext cx="1680" cy="1680"/>
              </a:xfrm>
              <a:prstGeom prst="ellipse">
                <a:avLst/>
              </a:prstGeom>
              <a:gradFill rotWithShape="1">
                <a:gsLst>
                  <a:gs pos="0">
                    <a:schemeClr val="hlink"/>
                  </a:gs>
                  <a:gs pos="100000">
                    <a:schemeClr val="hlink">
                      <a:gamma/>
                      <a:shade val="51373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02416" name="Freeform 16"/>
              <p:cNvSpPr>
                <a:spLocks/>
              </p:cNvSpPr>
              <p:nvPr/>
            </p:nvSpPr>
            <p:spPr bwMode="gray">
              <a:xfrm>
                <a:off x="2208" y="1948"/>
                <a:ext cx="1296" cy="634"/>
              </a:xfrm>
              <a:custGeom>
                <a:avLst/>
                <a:gdLst/>
                <a:ahLst/>
                <a:cxnLst>
                  <a:cxn ang="0">
                    <a:pos x="1301" y="401"/>
                  </a:cxn>
                  <a:cxn ang="0">
                    <a:pos x="1317" y="442"/>
                  </a:cxn>
                  <a:cxn ang="0">
                    <a:pos x="1321" y="481"/>
                  </a:cxn>
                  <a:cxn ang="0">
                    <a:pos x="1315" y="516"/>
                  </a:cxn>
                  <a:cxn ang="0">
                    <a:pos x="1298" y="550"/>
                  </a:cxn>
                  <a:cxn ang="0">
                    <a:pos x="1272" y="579"/>
                  </a:cxn>
                  <a:cxn ang="0">
                    <a:pos x="1239" y="604"/>
                  </a:cxn>
                  <a:cxn ang="0">
                    <a:pos x="1196" y="628"/>
                  </a:cxn>
                  <a:cxn ang="0">
                    <a:pos x="1147" y="649"/>
                  </a:cxn>
                  <a:cxn ang="0">
                    <a:pos x="1092" y="667"/>
                  </a:cxn>
                  <a:cxn ang="0">
                    <a:pos x="1031" y="683"/>
                  </a:cxn>
                  <a:cxn ang="0">
                    <a:pos x="967" y="694"/>
                  </a:cxn>
                  <a:cxn ang="0">
                    <a:pos x="896" y="704"/>
                  </a:cxn>
                  <a:cxn ang="0">
                    <a:pos x="824" y="710"/>
                  </a:cxn>
                  <a:cxn ang="0">
                    <a:pos x="795" y="712"/>
                  </a:cxn>
                  <a:cxn ang="0">
                    <a:pos x="476" y="712"/>
                  </a:cxn>
                  <a:cxn ang="0">
                    <a:pos x="472" y="712"/>
                  </a:cxn>
                  <a:cxn ang="0">
                    <a:pos x="409" y="708"/>
                  </a:cxn>
                  <a:cxn ang="0">
                    <a:pos x="348" y="704"/>
                  </a:cxn>
                  <a:cxn ang="0">
                    <a:pos x="290" y="696"/>
                  </a:cxn>
                  <a:cxn ang="0">
                    <a:pos x="235" y="689"/>
                  </a:cxn>
                  <a:cxn ang="0">
                    <a:pos x="186" y="677"/>
                  </a:cxn>
                  <a:cxn ang="0">
                    <a:pos x="141" y="663"/>
                  </a:cxn>
                  <a:cxn ang="0">
                    <a:pos x="102" y="648"/>
                  </a:cxn>
                  <a:cxn ang="0">
                    <a:pos x="67" y="630"/>
                  </a:cxn>
                  <a:cxn ang="0">
                    <a:pos x="39" y="608"/>
                  </a:cxn>
                  <a:cxn ang="0">
                    <a:pos x="18" y="583"/>
                  </a:cxn>
                  <a:cxn ang="0">
                    <a:pos x="6" y="554"/>
                  </a:cxn>
                  <a:cxn ang="0">
                    <a:pos x="0" y="524"/>
                  </a:cxn>
                  <a:cxn ang="0">
                    <a:pos x="0" y="520"/>
                  </a:cxn>
                  <a:cxn ang="0">
                    <a:pos x="4" y="487"/>
                  </a:cxn>
                  <a:cxn ang="0">
                    <a:pos x="16" y="446"/>
                  </a:cxn>
                  <a:cxn ang="0">
                    <a:pos x="51" y="370"/>
                  </a:cxn>
                  <a:cxn ang="0">
                    <a:pos x="94" y="299"/>
                  </a:cxn>
                  <a:cxn ang="0">
                    <a:pos x="147" y="235"/>
                  </a:cxn>
                  <a:cxn ang="0">
                    <a:pos x="204" y="176"/>
                  </a:cxn>
                  <a:cxn ang="0">
                    <a:pos x="270" y="125"/>
                  </a:cxn>
                  <a:cxn ang="0">
                    <a:pos x="341" y="82"/>
                  </a:cxn>
                  <a:cxn ang="0">
                    <a:pos x="415" y="47"/>
                  </a:cxn>
                  <a:cxn ang="0">
                    <a:pos x="497" y="21"/>
                  </a:cxn>
                  <a:cxn ang="0">
                    <a:pos x="581" y="6"/>
                  </a:cxn>
                  <a:cxn ang="0">
                    <a:pos x="667" y="0"/>
                  </a:cxn>
                  <a:cxn ang="0">
                    <a:pos x="667" y="0"/>
                  </a:cxn>
                  <a:cxn ang="0">
                    <a:pos x="759" y="6"/>
                  </a:cxn>
                  <a:cxn ang="0">
                    <a:pos x="847" y="23"/>
                  </a:cxn>
                  <a:cxn ang="0">
                    <a:pos x="932" y="53"/>
                  </a:cxn>
                  <a:cxn ang="0">
                    <a:pos x="1010" y="90"/>
                  </a:cxn>
                  <a:cxn ang="0">
                    <a:pos x="1082" y="137"/>
                  </a:cxn>
                  <a:cxn ang="0">
                    <a:pos x="1149" y="194"/>
                  </a:cxn>
                  <a:cxn ang="0">
                    <a:pos x="1208" y="256"/>
                  </a:cxn>
                  <a:cxn ang="0">
                    <a:pos x="1258" y="325"/>
                  </a:cxn>
                  <a:cxn ang="0">
                    <a:pos x="1301" y="401"/>
                  </a:cxn>
                  <a:cxn ang="0">
                    <a:pos x="1301" y="401"/>
                  </a:cxn>
                </a:cxnLst>
                <a:rect l="0" t="0" r="r" b="b"/>
                <a:pathLst>
                  <a:path w="1321" h="712">
                    <a:moveTo>
                      <a:pt x="1301" y="401"/>
                    </a:moveTo>
                    <a:lnTo>
                      <a:pt x="1317" y="442"/>
                    </a:lnTo>
                    <a:lnTo>
                      <a:pt x="1321" y="481"/>
                    </a:lnTo>
                    <a:lnTo>
                      <a:pt x="1315" y="516"/>
                    </a:lnTo>
                    <a:lnTo>
                      <a:pt x="1298" y="550"/>
                    </a:lnTo>
                    <a:lnTo>
                      <a:pt x="1272" y="579"/>
                    </a:lnTo>
                    <a:lnTo>
                      <a:pt x="1239" y="604"/>
                    </a:lnTo>
                    <a:lnTo>
                      <a:pt x="1196" y="628"/>
                    </a:lnTo>
                    <a:lnTo>
                      <a:pt x="1147" y="649"/>
                    </a:lnTo>
                    <a:lnTo>
                      <a:pt x="1092" y="667"/>
                    </a:lnTo>
                    <a:lnTo>
                      <a:pt x="1031" y="683"/>
                    </a:lnTo>
                    <a:lnTo>
                      <a:pt x="967" y="694"/>
                    </a:lnTo>
                    <a:lnTo>
                      <a:pt x="896" y="704"/>
                    </a:lnTo>
                    <a:lnTo>
                      <a:pt x="824" y="710"/>
                    </a:lnTo>
                    <a:lnTo>
                      <a:pt x="795" y="712"/>
                    </a:lnTo>
                    <a:lnTo>
                      <a:pt x="476" y="712"/>
                    </a:lnTo>
                    <a:lnTo>
                      <a:pt x="472" y="712"/>
                    </a:lnTo>
                    <a:lnTo>
                      <a:pt x="409" y="708"/>
                    </a:lnTo>
                    <a:lnTo>
                      <a:pt x="348" y="704"/>
                    </a:lnTo>
                    <a:lnTo>
                      <a:pt x="290" y="696"/>
                    </a:lnTo>
                    <a:lnTo>
                      <a:pt x="235" y="689"/>
                    </a:lnTo>
                    <a:lnTo>
                      <a:pt x="186" y="677"/>
                    </a:lnTo>
                    <a:lnTo>
                      <a:pt x="141" y="663"/>
                    </a:lnTo>
                    <a:lnTo>
                      <a:pt x="102" y="648"/>
                    </a:lnTo>
                    <a:lnTo>
                      <a:pt x="67" y="630"/>
                    </a:lnTo>
                    <a:lnTo>
                      <a:pt x="39" y="608"/>
                    </a:lnTo>
                    <a:lnTo>
                      <a:pt x="18" y="583"/>
                    </a:lnTo>
                    <a:lnTo>
                      <a:pt x="6" y="554"/>
                    </a:lnTo>
                    <a:lnTo>
                      <a:pt x="0" y="524"/>
                    </a:lnTo>
                    <a:lnTo>
                      <a:pt x="0" y="520"/>
                    </a:lnTo>
                    <a:lnTo>
                      <a:pt x="4" y="487"/>
                    </a:lnTo>
                    <a:lnTo>
                      <a:pt x="16" y="446"/>
                    </a:lnTo>
                    <a:lnTo>
                      <a:pt x="51" y="370"/>
                    </a:lnTo>
                    <a:lnTo>
                      <a:pt x="94" y="299"/>
                    </a:lnTo>
                    <a:lnTo>
                      <a:pt x="147" y="235"/>
                    </a:lnTo>
                    <a:lnTo>
                      <a:pt x="204" y="176"/>
                    </a:lnTo>
                    <a:lnTo>
                      <a:pt x="270" y="125"/>
                    </a:lnTo>
                    <a:lnTo>
                      <a:pt x="341" y="82"/>
                    </a:lnTo>
                    <a:lnTo>
                      <a:pt x="415" y="47"/>
                    </a:lnTo>
                    <a:lnTo>
                      <a:pt x="497" y="21"/>
                    </a:lnTo>
                    <a:lnTo>
                      <a:pt x="581" y="6"/>
                    </a:lnTo>
                    <a:lnTo>
                      <a:pt x="667" y="0"/>
                    </a:lnTo>
                    <a:lnTo>
                      <a:pt x="667" y="0"/>
                    </a:lnTo>
                    <a:lnTo>
                      <a:pt x="759" y="6"/>
                    </a:lnTo>
                    <a:lnTo>
                      <a:pt x="847" y="23"/>
                    </a:lnTo>
                    <a:lnTo>
                      <a:pt x="932" y="53"/>
                    </a:lnTo>
                    <a:lnTo>
                      <a:pt x="1010" y="90"/>
                    </a:lnTo>
                    <a:lnTo>
                      <a:pt x="1082" y="137"/>
                    </a:lnTo>
                    <a:lnTo>
                      <a:pt x="1149" y="194"/>
                    </a:lnTo>
                    <a:lnTo>
                      <a:pt x="1208" y="256"/>
                    </a:lnTo>
                    <a:lnTo>
                      <a:pt x="1258" y="325"/>
                    </a:lnTo>
                    <a:lnTo>
                      <a:pt x="1301" y="401"/>
                    </a:lnTo>
                    <a:lnTo>
                      <a:pt x="1301" y="401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hlink">
                      <a:gamma/>
                      <a:tint val="0"/>
                      <a:invGamma/>
                    </a:schemeClr>
                  </a:gs>
                  <a:gs pos="100000">
                    <a:schemeClr val="hlink"/>
                  </a:gs>
                </a:gsLst>
                <a:lin ang="5400000" scaled="1"/>
              </a:gradFill>
              <a:ln w="0">
                <a:noFill/>
                <a:prstDash val="solid"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102417" name="Text Box 17"/>
            <p:cNvSpPr txBox="1">
              <a:spLocks noChangeArrowheads="1"/>
            </p:cNvSpPr>
            <p:nvPr/>
          </p:nvSpPr>
          <p:spPr bwMode="gray">
            <a:xfrm>
              <a:off x="1813" y="2652"/>
              <a:ext cx="908" cy="6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algn="ctr" eaLnBrk="0" hangingPunct="0"/>
              <a:r>
                <a:rPr lang="en-US" sz="2000" dirty="0" err="1" smtClean="0">
                  <a:solidFill>
                    <a:srgbClr val="FFFF00"/>
                  </a:solidFill>
                  <a:latin typeface="Arial" pitchFamily="34" charset="0"/>
                  <a:cs typeface="Arial" pitchFamily="34" charset="0"/>
                </a:rPr>
                <a:t>Công</a:t>
              </a:r>
              <a:r>
                <a:rPr lang="en-US" sz="2000" dirty="0" smtClean="0">
                  <a:solidFill>
                    <a:srgbClr val="FFFF00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000" dirty="0" err="1" smtClean="0">
                  <a:solidFill>
                    <a:srgbClr val="FFFF00"/>
                  </a:solidFill>
                  <a:latin typeface="Arial" pitchFamily="34" charset="0"/>
                  <a:cs typeface="Arial" pitchFamily="34" charset="0"/>
                </a:rPr>
                <a:t>đoàn</a:t>
              </a:r>
              <a:r>
                <a:rPr lang="en-US" sz="2000" dirty="0" smtClean="0">
                  <a:solidFill>
                    <a:srgbClr val="FFFF00"/>
                  </a:solidFill>
                  <a:latin typeface="Arial" pitchFamily="34" charset="0"/>
                  <a:cs typeface="Arial" pitchFamily="34" charset="0"/>
                </a:rPr>
                <a:t> “</a:t>
              </a:r>
              <a:r>
                <a:rPr lang="en-US" sz="2000" dirty="0" err="1" smtClean="0">
                  <a:solidFill>
                    <a:srgbClr val="FFFF00"/>
                  </a:solidFill>
                  <a:latin typeface="Arial" pitchFamily="34" charset="0"/>
                  <a:cs typeface="Arial" pitchFamily="34" charset="0"/>
                </a:rPr>
                <a:t>Vững</a:t>
              </a:r>
              <a:r>
                <a:rPr lang="en-US" sz="2000" dirty="0" smtClean="0">
                  <a:solidFill>
                    <a:srgbClr val="FFFF00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000" dirty="0" err="1">
                  <a:solidFill>
                    <a:srgbClr val="FFFF00"/>
                  </a:solidFill>
                  <a:latin typeface="Arial" pitchFamily="34" charset="0"/>
                  <a:cs typeface="Arial" pitchFamily="34" charset="0"/>
                </a:rPr>
                <a:t>mạnh</a:t>
              </a:r>
              <a:r>
                <a:rPr lang="en-US" sz="2000" dirty="0">
                  <a:solidFill>
                    <a:srgbClr val="FFFF00"/>
                  </a:solidFill>
                  <a:latin typeface="Arial" pitchFamily="34" charset="0"/>
                  <a:cs typeface="Arial" pitchFamily="34" charset="0"/>
                </a:rPr>
                <a:t> </a:t>
              </a:r>
              <a:endParaRPr lang="en-US" sz="2000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endParaRPr>
            </a:p>
            <a:p>
              <a:pPr algn="ctr" eaLnBrk="0" hangingPunct="0"/>
              <a:r>
                <a:rPr lang="en-US" sz="2000" dirty="0" err="1" smtClean="0">
                  <a:solidFill>
                    <a:srgbClr val="FFFF00"/>
                  </a:solidFill>
                  <a:latin typeface="Arial" pitchFamily="34" charset="0"/>
                  <a:cs typeface="Arial" pitchFamily="34" charset="0"/>
                </a:rPr>
                <a:t>xuất</a:t>
              </a:r>
              <a:r>
                <a:rPr lang="en-US" sz="2000" dirty="0" smtClean="0">
                  <a:solidFill>
                    <a:srgbClr val="FFFF00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000" dirty="0" err="1">
                  <a:solidFill>
                    <a:srgbClr val="FFFF00"/>
                  </a:solidFill>
                  <a:latin typeface="Arial" pitchFamily="34" charset="0"/>
                  <a:cs typeface="Arial" pitchFamily="34" charset="0"/>
                </a:rPr>
                <a:t>sắc</a:t>
              </a:r>
              <a:r>
                <a:rPr lang="en-US" sz="2000" dirty="0">
                  <a:solidFill>
                    <a:srgbClr val="FFFF00"/>
                  </a:solidFill>
                  <a:latin typeface="Arial" pitchFamily="34" charset="0"/>
                  <a:cs typeface="Arial" pitchFamily="34" charset="0"/>
                </a:rPr>
                <a:t>”</a:t>
              </a:r>
              <a:endParaRPr lang="en-US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02418" name="Oval 18"/>
            <p:cNvSpPr>
              <a:spLocks noChangeArrowheads="1"/>
            </p:cNvSpPr>
            <p:nvPr/>
          </p:nvSpPr>
          <p:spPr bwMode="gray">
            <a:xfrm>
              <a:off x="1800" y="3504"/>
              <a:ext cx="995" cy="276"/>
            </a:xfrm>
            <a:prstGeom prst="ellipse">
              <a:avLst/>
            </a:prstGeom>
            <a:gradFill rotWithShape="1">
              <a:gsLst>
                <a:gs pos="0">
                  <a:schemeClr val="bg2"/>
                </a:gs>
                <a:gs pos="100000">
                  <a:schemeClr val="bg1"/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en-US" sz="1800">
                <a:effectLst/>
                <a:latin typeface="Arial" charset="0"/>
              </a:endParaRPr>
            </a:p>
          </p:txBody>
        </p:sp>
      </p:grpSp>
      <p:grpSp>
        <p:nvGrpSpPr>
          <p:cNvPr id="7" name="Group 19"/>
          <p:cNvGrpSpPr>
            <a:grpSpLocks/>
          </p:cNvGrpSpPr>
          <p:nvPr/>
        </p:nvGrpSpPr>
        <p:grpSpPr bwMode="auto">
          <a:xfrm>
            <a:off x="5613400" y="4038600"/>
            <a:ext cx="1752600" cy="2819400"/>
            <a:chOff x="3072" y="2448"/>
            <a:chExt cx="1028" cy="1332"/>
          </a:xfrm>
        </p:grpSpPr>
        <p:grpSp>
          <p:nvGrpSpPr>
            <p:cNvPr id="8" name="Group 20"/>
            <p:cNvGrpSpPr>
              <a:grpSpLocks/>
            </p:cNvGrpSpPr>
            <p:nvPr/>
          </p:nvGrpSpPr>
          <p:grpSpPr bwMode="auto">
            <a:xfrm>
              <a:off x="3072" y="2448"/>
              <a:ext cx="960" cy="958"/>
              <a:chOff x="2016" y="1920"/>
              <a:chExt cx="1680" cy="1680"/>
            </a:xfrm>
          </p:grpSpPr>
          <p:sp>
            <p:nvSpPr>
              <p:cNvPr id="102421" name="Oval 21"/>
              <p:cNvSpPr>
                <a:spLocks noChangeArrowheads="1"/>
              </p:cNvSpPr>
              <p:nvPr/>
            </p:nvSpPr>
            <p:spPr bwMode="gray">
              <a:xfrm>
                <a:off x="2016" y="1920"/>
                <a:ext cx="1680" cy="1680"/>
              </a:xfrm>
              <a:prstGeom prst="ellipse">
                <a:avLst/>
              </a:prstGeom>
              <a:gradFill rotWithShape="1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51373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02422" name="Freeform 22"/>
              <p:cNvSpPr>
                <a:spLocks/>
              </p:cNvSpPr>
              <p:nvPr/>
            </p:nvSpPr>
            <p:spPr bwMode="gray">
              <a:xfrm>
                <a:off x="2208" y="1948"/>
                <a:ext cx="1296" cy="634"/>
              </a:xfrm>
              <a:custGeom>
                <a:avLst/>
                <a:gdLst/>
                <a:ahLst/>
                <a:cxnLst>
                  <a:cxn ang="0">
                    <a:pos x="1301" y="401"/>
                  </a:cxn>
                  <a:cxn ang="0">
                    <a:pos x="1317" y="442"/>
                  </a:cxn>
                  <a:cxn ang="0">
                    <a:pos x="1321" y="481"/>
                  </a:cxn>
                  <a:cxn ang="0">
                    <a:pos x="1315" y="516"/>
                  </a:cxn>
                  <a:cxn ang="0">
                    <a:pos x="1298" y="550"/>
                  </a:cxn>
                  <a:cxn ang="0">
                    <a:pos x="1272" y="579"/>
                  </a:cxn>
                  <a:cxn ang="0">
                    <a:pos x="1239" y="604"/>
                  </a:cxn>
                  <a:cxn ang="0">
                    <a:pos x="1196" y="628"/>
                  </a:cxn>
                  <a:cxn ang="0">
                    <a:pos x="1147" y="649"/>
                  </a:cxn>
                  <a:cxn ang="0">
                    <a:pos x="1092" y="667"/>
                  </a:cxn>
                  <a:cxn ang="0">
                    <a:pos x="1031" y="683"/>
                  </a:cxn>
                  <a:cxn ang="0">
                    <a:pos x="967" y="694"/>
                  </a:cxn>
                  <a:cxn ang="0">
                    <a:pos x="896" y="704"/>
                  </a:cxn>
                  <a:cxn ang="0">
                    <a:pos x="824" y="710"/>
                  </a:cxn>
                  <a:cxn ang="0">
                    <a:pos x="795" y="712"/>
                  </a:cxn>
                  <a:cxn ang="0">
                    <a:pos x="476" y="712"/>
                  </a:cxn>
                  <a:cxn ang="0">
                    <a:pos x="472" y="712"/>
                  </a:cxn>
                  <a:cxn ang="0">
                    <a:pos x="409" y="708"/>
                  </a:cxn>
                  <a:cxn ang="0">
                    <a:pos x="348" y="704"/>
                  </a:cxn>
                  <a:cxn ang="0">
                    <a:pos x="290" y="696"/>
                  </a:cxn>
                  <a:cxn ang="0">
                    <a:pos x="235" y="689"/>
                  </a:cxn>
                  <a:cxn ang="0">
                    <a:pos x="186" y="677"/>
                  </a:cxn>
                  <a:cxn ang="0">
                    <a:pos x="141" y="663"/>
                  </a:cxn>
                  <a:cxn ang="0">
                    <a:pos x="102" y="648"/>
                  </a:cxn>
                  <a:cxn ang="0">
                    <a:pos x="67" y="630"/>
                  </a:cxn>
                  <a:cxn ang="0">
                    <a:pos x="39" y="608"/>
                  </a:cxn>
                  <a:cxn ang="0">
                    <a:pos x="18" y="583"/>
                  </a:cxn>
                  <a:cxn ang="0">
                    <a:pos x="6" y="554"/>
                  </a:cxn>
                  <a:cxn ang="0">
                    <a:pos x="0" y="524"/>
                  </a:cxn>
                  <a:cxn ang="0">
                    <a:pos x="0" y="520"/>
                  </a:cxn>
                  <a:cxn ang="0">
                    <a:pos x="4" y="487"/>
                  </a:cxn>
                  <a:cxn ang="0">
                    <a:pos x="16" y="446"/>
                  </a:cxn>
                  <a:cxn ang="0">
                    <a:pos x="51" y="370"/>
                  </a:cxn>
                  <a:cxn ang="0">
                    <a:pos x="94" y="299"/>
                  </a:cxn>
                  <a:cxn ang="0">
                    <a:pos x="147" y="235"/>
                  </a:cxn>
                  <a:cxn ang="0">
                    <a:pos x="204" y="176"/>
                  </a:cxn>
                  <a:cxn ang="0">
                    <a:pos x="270" y="125"/>
                  </a:cxn>
                  <a:cxn ang="0">
                    <a:pos x="341" y="82"/>
                  </a:cxn>
                  <a:cxn ang="0">
                    <a:pos x="415" y="47"/>
                  </a:cxn>
                  <a:cxn ang="0">
                    <a:pos x="497" y="21"/>
                  </a:cxn>
                  <a:cxn ang="0">
                    <a:pos x="581" y="6"/>
                  </a:cxn>
                  <a:cxn ang="0">
                    <a:pos x="667" y="0"/>
                  </a:cxn>
                  <a:cxn ang="0">
                    <a:pos x="667" y="0"/>
                  </a:cxn>
                  <a:cxn ang="0">
                    <a:pos x="759" y="6"/>
                  </a:cxn>
                  <a:cxn ang="0">
                    <a:pos x="847" y="23"/>
                  </a:cxn>
                  <a:cxn ang="0">
                    <a:pos x="932" y="53"/>
                  </a:cxn>
                  <a:cxn ang="0">
                    <a:pos x="1010" y="90"/>
                  </a:cxn>
                  <a:cxn ang="0">
                    <a:pos x="1082" y="137"/>
                  </a:cxn>
                  <a:cxn ang="0">
                    <a:pos x="1149" y="194"/>
                  </a:cxn>
                  <a:cxn ang="0">
                    <a:pos x="1208" y="256"/>
                  </a:cxn>
                  <a:cxn ang="0">
                    <a:pos x="1258" y="325"/>
                  </a:cxn>
                  <a:cxn ang="0">
                    <a:pos x="1301" y="401"/>
                  </a:cxn>
                  <a:cxn ang="0">
                    <a:pos x="1301" y="401"/>
                  </a:cxn>
                </a:cxnLst>
                <a:rect l="0" t="0" r="r" b="b"/>
                <a:pathLst>
                  <a:path w="1321" h="712">
                    <a:moveTo>
                      <a:pt x="1301" y="401"/>
                    </a:moveTo>
                    <a:lnTo>
                      <a:pt x="1317" y="442"/>
                    </a:lnTo>
                    <a:lnTo>
                      <a:pt x="1321" y="481"/>
                    </a:lnTo>
                    <a:lnTo>
                      <a:pt x="1315" y="516"/>
                    </a:lnTo>
                    <a:lnTo>
                      <a:pt x="1298" y="550"/>
                    </a:lnTo>
                    <a:lnTo>
                      <a:pt x="1272" y="579"/>
                    </a:lnTo>
                    <a:lnTo>
                      <a:pt x="1239" y="604"/>
                    </a:lnTo>
                    <a:lnTo>
                      <a:pt x="1196" y="628"/>
                    </a:lnTo>
                    <a:lnTo>
                      <a:pt x="1147" y="649"/>
                    </a:lnTo>
                    <a:lnTo>
                      <a:pt x="1092" y="667"/>
                    </a:lnTo>
                    <a:lnTo>
                      <a:pt x="1031" y="683"/>
                    </a:lnTo>
                    <a:lnTo>
                      <a:pt x="967" y="694"/>
                    </a:lnTo>
                    <a:lnTo>
                      <a:pt x="896" y="704"/>
                    </a:lnTo>
                    <a:lnTo>
                      <a:pt x="824" y="710"/>
                    </a:lnTo>
                    <a:lnTo>
                      <a:pt x="795" y="712"/>
                    </a:lnTo>
                    <a:lnTo>
                      <a:pt x="476" y="712"/>
                    </a:lnTo>
                    <a:lnTo>
                      <a:pt x="472" y="712"/>
                    </a:lnTo>
                    <a:lnTo>
                      <a:pt x="409" y="708"/>
                    </a:lnTo>
                    <a:lnTo>
                      <a:pt x="348" y="704"/>
                    </a:lnTo>
                    <a:lnTo>
                      <a:pt x="290" y="696"/>
                    </a:lnTo>
                    <a:lnTo>
                      <a:pt x="235" y="689"/>
                    </a:lnTo>
                    <a:lnTo>
                      <a:pt x="186" y="677"/>
                    </a:lnTo>
                    <a:lnTo>
                      <a:pt x="141" y="663"/>
                    </a:lnTo>
                    <a:lnTo>
                      <a:pt x="102" y="648"/>
                    </a:lnTo>
                    <a:lnTo>
                      <a:pt x="67" y="630"/>
                    </a:lnTo>
                    <a:lnTo>
                      <a:pt x="39" y="608"/>
                    </a:lnTo>
                    <a:lnTo>
                      <a:pt x="18" y="583"/>
                    </a:lnTo>
                    <a:lnTo>
                      <a:pt x="6" y="554"/>
                    </a:lnTo>
                    <a:lnTo>
                      <a:pt x="0" y="524"/>
                    </a:lnTo>
                    <a:lnTo>
                      <a:pt x="0" y="520"/>
                    </a:lnTo>
                    <a:lnTo>
                      <a:pt x="4" y="487"/>
                    </a:lnTo>
                    <a:lnTo>
                      <a:pt x="16" y="446"/>
                    </a:lnTo>
                    <a:lnTo>
                      <a:pt x="51" y="370"/>
                    </a:lnTo>
                    <a:lnTo>
                      <a:pt x="94" y="299"/>
                    </a:lnTo>
                    <a:lnTo>
                      <a:pt x="147" y="235"/>
                    </a:lnTo>
                    <a:lnTo>
                      <a:pt x="204" y="176"/>
                    </a:lnTo>
                    <a:lnTo>
                      <a:pt x="270" y="125"/>
                    </a:lnTo>
                    <a:lnTo>
                      <a:pt x="341" y="82"/>
                    </a:lnTo>
                    <a:lnTo>
                      <a:pt x="415" y="47"/>
                    </a:lnTo>
                    <a:lnTo>
                      <a:pt x="497" y="21"/>
                    </a:lnTo>
                    <a:lnTo>
                      <a:pt x="581" y="6"/>
                    </a:lnTo>
                    <a:lnTo>
                      <a:pt x="667" y="0"/>
                    </a:lnTo>
                    <a:lnTo>
                      <a:pt x="667" y="0"/>
                    </a:lnTo>
                    <a:lnTo>
                      <a:pt x="759" y="6"/>
                    </a:lnTo>
                    <a:lnTo>
                      <a:pt x="847" y="23"/>
                    </a:lnTo>
                    <a:lnTo>
                      <a:pt x="932" y="53"/>
                    </a:lnTo>
                    <a:lnTo>
                      <a:pt x="1010" y="90"/>
                    </a:lnTo>
                    <a:lnTo>
                      <a:pt x="1082" y="137"/>
                    </a:lnTo>
                    <a:lnTo>
                      <a:pt x="1149" y="194"/>
                    </a:lnTo>
                    <a:lnTo>
                      <a:pt x="1208" y="256"/>
                    </a:lnTo>
                    <a:lnTo>
                      <a:pt x="1258" y="325"/>
                    </a:lnTo>
                    <a:lnTo>
                      <a:pt x="1301" y="401"/>
                    </a:lnTo>
                    <a:lnTo>
                      <a:pt x="1301" y="401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accent1">
                      <a:gamma/>
                      <a:tint val="0"/>
                      <a:invGamma/>
                    </a:schemeClr>
                  </a:gs>
                  <a:gs pos="100000">
                    <a:schemeClr val="accent1"/>
                  </a:gs>
                </a:gsLst>
                <a:lin ang="5400000" scaled="1"/>
              </a:gradFill>
              <a:ln w="0">
                <a:noFill/>
                <a:prstDash val="solid"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102423" name="Text Box 23"/>
            <p:cNvSpPr txBox="1">
              <a:spLocks noChangeArrowheads="1"/>
            </p:cNvSpPr>
            <p:nvPr/>
          </p:nvSpPr>
          <p:spPr bwMode="gray">
            <a:xfrm>
              <a:off x="3127" y="2502"/>
              <a:ext cx="891" cy="91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algn="ctr" eaLnBrk="0" hangingPunct="0"/>
              <a:r>
                <a:rPr lang="en-US" sz="2000" dirty="0" err="1">
                  <a:latin typeface="Arial" pitchFamily="34" charset="0"/>
                  <a:cs typeface="Arial" pitchFamily="34" charset="0"/>
                </a:rPr>
                <a:t>Đoàn</a:t>
              </a:r>
              <a:r>
                <a:rPr lang="en-US" sz="2000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000" dirty="0" err="1" smtClean="0">
                  <a:latin typeface="Arial" pitchFamily="34" charset="0"/>
                  <a:cs typeface="Arial" pitchFamily="34" charset="0"/>
                </a:rPr>
                <a:t>trường</a:t>
              </a:r>
              <a:r>
                <a:rPr lang="en-US" sz="2000" dirty="0" smtClean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000" dirty="0" err="1" smtClean="0">
                  <a:latin typeface="Arial" pitchFamily="34" charset="0"/>
                  <a:cs typeface="Arial" pitchFamily="34" charset="0"/>
                </a:rPr>
                <a:t>đạt</a:t>
              </a:r>
              <a:r>
                <a:rPr lang="en-US" sz="2000" dirty="0" smtClean="0">
                  <a:latin typeface="Arial" pitchFamily="34" charset="0"/>
                  <a:cs typeface="Arial" pitchFamily="34" charset="0"/>
                </a:rPr>
                <a:t> DH </a:t>
              </a:r>
              <a:r>
                <a:rPr lang="en-US" sz="2000" dirty="0">
                  <a:latin typeface="Arial" pitchFamily="34" charset="0"/>
                  <a:cs typeface="Arial" pitchFamily="34" charset="0"/>
                </a:rPr>
                <a:t>“</a:t>
              </a:r>
              <a:r>
                <a:rPr lang="en-US" sz="2000" dirty="0" err="1">
                  <a:latin typeface="Arial" pitchFamily="34" charset="0"/>
                  <a:cs typeface="Arial" pitchFamily="34" charset="0"/>
                </a:rPr>
                <a:t>Tiên</a:t>
              </a:r>
              <a:r>
                <a:rPr lang="en-US" sz="2000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000" dirty="0" err="1">
                  <a:latin typeface="Arial" pitchFamily="34" charset="0"/>
                  <a:cs typeface="Arial" pitchFamily="34" charset="0"/>
                </a:rPr>
                <a:t>tiến</a:t>
              </a:r>
              <a:r>
                <a:rPr lang="en-US" sz="2000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000" dirty="0" err="1">
                  <a:latin typeface="Arial" pitchFamily="34" charset="0"/>
                  <a:cs typeface="Arial" pitchFamily="34" charset="0"/>
                </a:rPr>
                <a:t>cấp</a:t>
              </a:r>
              <a:r>
                <a:rPr lang="en-US" sz="2000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000" dirty="0" err="1">
                  <a:latin typeface="Arial" pitchFamily="34" charset="0"/>
                  <a:cs typeface="Arial" pitchFamily="34" charset="0"/>
                </a:rPr>
                <a:t>Thành</a:t>
              </a:r>
              <a:r>
                <a:rPr lang="en-US" sz="2000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000" dirty="0" err="1">
                  <a:latin typeface="Arial" pitchFamily="34" charset="0"/>
                  <a:cs typeface="Arial" pitchFamily="34" charset="0"/>
                </a:rPr>
                <a:t>đoàn</a:t>
              </a:r>
              <a:r>
                <a:rPr lang="en-US" sz="2000" dirty="0">
                  <a:latin typeface="Arial" pitchFamily="34" charset="0"/>
                  <a:cs typeface="Arial" pitchFamily="34" charset="0"/>
                </a:rPr>
                <a:t>”</a:t>
              </a:r>
              <a:endParaRPr lang="en-US" sz="2000" b="1" dirty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02424" name="Oval 24"/>
            <p:cNvSpPr>
              <a:spLocks noChangeArrowheads="1"/>
            </p:cNvSpPr>
            <p:nvPr/>
          </p:nvSpPr>
          <p:spPr bwMode="gray">
            <a:xfrm>
              <a:off x="3105" y="3504"/>
              <a:ext cx="995" cy="276"/>
            </a:xfrm>
            <a:prstGeom prst="ellipse">
              <a:avLst/>
            </a:prstGeom>
            <a:gradFill rotWithShape="1">
              <a:gsLst>
                <a:gs pos="0">
                  <a:schemeClr val="bg2"/>
                </a:gs>
                <a:gs pos="100000">
                  <a:schemeClr val="bg1"/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en-US" sz="1800">
                <a:effectLst/>
                <a:latin typeface="Arial" charset="0"/>
              </a:endParaRPr>
            </a:p>
          </p:txBody>
        </p:sp>
      </p:grpSp>
      <p:grpSp>
        <p:nvGrpSpPr>
          <p:cNvPr id="9" name="Group 25"/>
          <p:cNvGrpSpPr>
            <a:grpSpLocks/>
          </p:cNvGrpSpPr>
          <p:nvPr/>
        </p:nvGrpSpPr>
        <p:grpSpPr bwMode="auto">
          <a:xfrm>
            <a:off x="7327900" y="4051300"/>
            <a:ext cx="1676400" cy="2819400"/>
            <a:chOff x="4272" y="2448"/>
            <a:chExt cx="995" cy="1332"/>
          </a:xfrm>
        </p:grpSpPr>
        <p:grpSp>
          <p:nvGrpSpPr>
            <p:cNvPr id="10" name="Group 26"/>
            <p:cNvGrpSpPr>
              <a:grpSpLocks/>
            </p:cNvGrpSpPr>
            <p:nvPr/>
          </p:nvGrpSpPr>
          <p:grpSpPr bwMode="auto">
            <a:xfrm>
              <a:off x="4272" y="2448"/>
              <a:ext cx="960" cy="982"/>
              <a:chOff x="2400" y="1488"/>
              <a:chExt cx="1152" cy="1172"/>
            </a:xfrm>
          </p:grpSpPr>
          <p:grpSp>
            <p:nvGrpSpPr>
              <p:cNvPr id="11" name="Group 27"/>
              <p:cNvGrpSpPr>
                <a:grpSpLocks/>
              </p:cNvGrpSpPr>
              <p:nvPr/>
            </p:nvGrpSpPr>
            <p:grpSpPr bwMode="auto">
              <a:xfrm>
                <a:off x="2400" y="1488"/>
                <a:ext cx="1152" cy="1152"/>
                <a:chOff x="2016" y="1920"/>
                <a:chExt cx="1680" cy="1680"/>
              </a:xfrm>
            </p:grpSpPr>
            <p:sp>
              <p:nvSpPr>
                <p:cNvPr id="102428" name="Oval 28"/>
                <p:cNvSpPr>
                  <a:spLocks noChangeArrowheads="1"/>
                </p:cNvSpPr>
                <p:nvPr/>
              </p:nvSpPr>
              <p:spPr bwMode="gray">
                <a:xfrm>
                  <a:off x="2016" y="1920"/>
                  <a:ext cx="1680" cy="1680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folHlink"/>
                    </a:gs>
                    <a:gs pos="100000">
                      <a:schemeClr val="folHlink">
                        <a:gamma/>
                        <a:shade val="24314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02429" name="Freeform 29"/>
                <p:cNvSpPr>
                  <a:spLocks/>
                </p:cNvSpPr>
                <p:nvPr/>
              </p:nvSpPr>
              <p:spPr bwMode="gray">
                <a:xfrm>
                  <a:off x="2208" y="1948"/>
                  <a:ext cx="1296" cy="634"/>
                </a:xfrm>
                <a:custGeom>
                  <a:avLst/>
                  <a:gdLst/>
                  <a:ahLst/>
                  <a:cxnLst>
                    <a:cxn ang="0">
                      <a:pos x="1301" y="401"/>
                    </a:cxn>
                    <a:cxn ang="0">
                      <a:pos x="1317" y="442"/>
                    </a:cxn>
                    <a:cxn ang="0">
                      <a:pos x="1321" y="481"/>
                    </a:cxn>
                    <a:cxn ang="0">
                      <a:pos x="1315" y="516"/>
                    </a:cxn>
                    <a:cxn ang="0">
                      <a:pos x="1298" y="550"/>
                    </a:cxn>
                    <a:cxn ang="0">
                      <a:pos x="1272" y="579"/>
                    </a:cxn>
                    <a:cxn ang="0">
                      <a:pos x="1239" y="604"/>
                    </a:cxn>
                    <a:cxn ang="0">
                      <a:pos x="1196" y="628"/>
                    </a:cxn>
                    <a:cxn ang="0">
                      <a:pos x="1147" y="649"/>
                    </a:cxn>
                    <a:cxn ang="0">
                      <a:pos x="1092" y="667"/>
                    </a:cxn>
                    <a:cxn ang="0">
                      <a:pos x="1031" y="683"/>
                    </a:cxn>
                    <a:cxn ang="0">
                      <a:pos x="967" y="694"/>
                    </a:cxn>
                    <a:cxn ang="0">
                      <a:pos x="896" y="704"/>
                    </a:cxn>
                    <a:cxn ang="0">
                      <a:pos x="824" y="710"/>
                    </a:cxn>
                    <a:cxn ang="0">
                      <a:pos x="795" y="712"/>
                    </a:cxn>
                    <a:cxn ang="0">
                      <a:pos x="476" y="712"/>
                    </a:cxn>
                    <a:cxn ang="0">
                      <a:pos x="472" y="712"/>
                    </a:cxn>
                    <a:cxn ang="0">
                      <a:pos x="409" y="708"/>
                    </a:cxn>
                    <a:cxn ang="0">
                      <a:pos x="348" y="704"/>
                    </a:cxn>
                    <a:cxn ang="0">
                      <a:pos x="290" y="696"/>
                    </a:cxn>
                    <a:cxn ang="0">
                      <a:pos x="235" y="689"/>
                    </a:cxn>
                    <a:cxn ang="0">
                      <a:pos x="186" y="677"/>
                    </a:cxn>
                    <a:cxn ang="0">
                      <a:pos x="141" y="663"/>
                    </a:cxn>
                    <a:cxn ang="0">
                      <a:pos x="102" y="648"/>
                    </a:cxn>
                    <a:cxn ang="0">
                      <a:pos x="67" y="630"/>
                    </a:cxn>
                    <a:cxn ang="0">
                      <a:pos x="39" y="608"/>
                    </a:cxn>
                    <a:cxn ang="0">
                      <a:pos x="18" y="583"/>
                    </a:cxn>
                    <a:cxn ang="0">
                      <a:pos x="6" y="554"/>
                    </a:cxn>
                    <a:cxn ang="0">
                      <a:pos x="0" y="524"/>
                    </a:cxn>
                    <a:cxn ang="0">
                      <a:pos x="0" y="520"/>
                    </a:cxn>
                    <a:cxn ang="0">
                      <a:pos x="4" y="487"/>
                    </a:cxn>
                    <a:cxn ang="0">
                      <a:pos x="16" y="446"/>
                    </a:cxn>
                    <a:cxn ang="0">
                      <a:pos x="51" y="370"/>
                    </a:cxn>
                    <a:cxn ang="0">
                      <a:pos x="94" y="299"/>
                    </a:cxn>
                    <a:cxn ang="0">
                      <a:pos x="147" y="235"/>
                    </a:cxn>
                    <a:cxn ang="0">
                      <a:pos x="204" y="176"/>
                    </a:cxn>
                    <a:cxn ang="0">
                      <a:pos x="270" y="125"/>
                    </a:cxn>
                    <a:cxn ang="0">
                      <a:pos x="341" y="82"/>
                    </a:cxn>
                    <a:cxn ang="0">
                      <a:pos x="415" y="47"/>
                    </a:cxn>
                    <a:cxn ang="0">
                      <a:pos x="497" y="21"/>
                    </a:cxn>
                    <a:cxn ang="0">
                      <a:pos x="581" y="6"/>
                    </a:cxn>
                    <a:cxn ang="0">
                      <a:pos x="667" y="0"/>
                    </a:cxn>
                    <a:cxn ang="0">
                      <a:pos x="667" y="0"/>
                    </a:cxn>
                    <a:cxn ang="0">
                      <a:pos x="759" y="6"/>
                    </a:cxn>
                    <a:cxn ang="0">
                      <a:pos x="847" y="23"/>
                    </a:cxn>
                    <a:cxn ang="0">
                      <a:pos x="932" y="53"/>
                    </a:cxn>
                    <a:cxn ang="0">
                      <a:pos x="1010" y="90"/>
                    </a:cxn>
                    <a:cxn ang="0">
                      <a:pos x="1082" y="137"/>
                    </a:cxn>
                    <a:cxn ang="0">
                      <a:pos x="1149" y="194"/>
                    </a:cxn>
                    <a:cxn ang="0">
                      <a:pos x="1208" y="256"/>
                    </a:cxn>
                    <a:cxn ang="0">
                      <a:pos x="1258" y="325"/>
                    </a:cxn>
                    <a:cxn ang="0">
                      <a:pos x="1301" y="401"/>
                    </a:cxn>
                    <a:cxn ang="0">
                      <a:pos x="1301" y="401"/>
                    </a:cxn>
                  </a:cxnLst>
                  <a:rect l="0" t="0" r="r" b="b"/>
                  <a:pathLst>
                    <a:path w="1321" h="712">
                      <a:moveTo>
                        <a:pt x="1301" y="401"/>
                      </a:moveTo>
                      <a:lnTo>
                        <a:pt x="1317" y="442"/>
                      </a:lnTo>
                      <a:lnTo>
                        <a:pt x="1321" y="481"/>
                      </a:lnTo>
                      <a:lnTo>
                        <a:pt x="1315" y="516"/>
                      </a:lnTo>
                      <a:lnTo>
                        <a:pt x="1298" y="550"/>
                      </a:lnTo>
                      <a:lnTo>
                        <a:pt x="1272" y="579"/>
                      </a:lnTo>
                      <a:lnTo>
                        <a:pt x="1239" y="604"/>
                      </a:lnTo>
                      <a:lnTo>
                        <a:pt x="1196" y="628"/>
                      </a:lnTo>
                      <a:lnTo>
                        <a:pt x="1147" y="649"/>
                      </a:lnTo>
                      <a:lnTo>
                        <a:pt x="1092" y="667"/>
                      </a:lnTo>
                      <a:lnTo>
                        <a:pt x="1031" y="683"/>
                      </a:lnTo>
                      <a:lnTo>
                        <a:pt x="967" y="694"/>
                      </a:lnTo>
                      <a:lnTo>
                        <a:pt x="896" y="704"/>
                      </a:lnTo>
                      <a:lnTo>
                        <a:pt x="824" y="710"/>
                      </a:lnTo>
                      <a:lnTo>
                        <a:pt x="795" y="712"/>
                      </a:lnTo>
                      <a:lnTo>
                        <a:pt x="476" y="712"/>
                      </a:lnTo>
                      <a:lnTo>
                        <a:pt x="472" y="712"/>
                      </a:lnTo>
                      <a:lnTo>
                        <a:pt x="409" y="708"/>
                      </a:lnTo>
                      <a:lnTo>
                        <a:pt x="348" y="704"/>
                      </a:lnTo>
                      <a:lnTo>
                        <a:pt x="290" y="696"/>
                      </a:lnTo>
                      <a:lnTo>
                        <a:pt x="235" y="689"/>
                      </a:lnTo>
                      <a:lnTo>
                        <a:pt x="186" y="677"/>
                      </a:lnTo>
                      <a:lnTo>
                        <a:pt x="141" y="663"/>
                      </a:lnTo>
                      <a:lnTo>
                        <a:pt x="102" y="648"/>
                      </a:lnTo>
                      <a:lnTo>
                        <a:pt x="67" y="630"/>
                      </a:lnTo>
                      <a:lnTo>
                        <a:pt x="39" y="608"/>
                      </a:lnTo>
                      <a:lnTo>
                        <a:pt x="18" y="583"/>
                      </a:lnTo>
                      <a:lnTo>
                        <a:pt x="6" y="554"/>
                      </a:lnTo>
                      <a:lnTo>
                        <a:pt x="0" y="524"/>
                      </a:lnTo>
                      <a:lnTo>
                        <a:pt x="0" y="520"/>
                      </a:lnTo>
                      <a:lnTo>
                        <a:pt x="4" y="487"/>
                      </a:lnTo>
                      <a:lnTo>
                        <a:pt x="16" y="446"/>
                      </a:lnTo>
                      <a:lnTo>
                        <a:pt x="51" y="370"/>
                      </a:lnTo>
                      <a:lnTo>
                        <a:pt x="94" y="299"/>
                      </a:lnTo>
                      <a:lnTo>
                        <a:pt x="147" y="235"/>
                      </a:lnTo>
                      <a:lnTo>
                        <a:pt x="204" y="176"/>
                      </a:lnTo>
                      <a:lnTo>
                        <a:pt x="270" y="125"/>
                      </a:lnTo>
                      <a:lnTo>
                        <a:pt x="341" y="82"/>
                      </a:lnTo>
                      <a:lnTo>
                        <a:pt x="415" y="47"/>
                      </a:lnTo>
                      <a:lnTo>
                        <a:pt x="497" y="21"/>
                      </a:lnTo>
                      <a:lnTo>
                        <a:pt x="581" y="6"/>
                      </a:lnTo>
                      <a:lnTo>
                        <a:pt x="667" y="0"/>
                      </a:lnTo>
                      <a:lnTo>
                        <a:pt x="667" y="0"/>
                      </a:lnTo>
                      <a:lnTo>
                        <a:pt x="759" y="6"/>
                      </a:lnTo>
                      <a:lnTo>
                        <a:pt x="847" y="23"/>
                      </a:lnTo>
                      <a:lnTo>
                        <a:pt x="932" y="53"/>
                      </a:lnTo>
                      <a:lnTo>
                        <a:pt x="1010" y="90"/>
                      </a:lnTo>
                      <a:lnTo>
                        <a:pt x="1082" y="137"/>
                      </a:lnTo>
                      <a:lnTo>
                        <a:pt x="1149" y="194"/>
                      </a:lnTo>
                      <a:lnTo>
                        <a:pt x="1208" y="256"/>
                      </a:lnTo>
                      <a:lnTo>
                        <a:pt x="1258" y="325"/>
                      </a:lnTo>
                      <a:lnTo>
                        <a:pt x="1301" y="401"/>
                      </a:lnTo>
                      <a:lnTo>
                        <a:pt x="1301" y="401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FFFFFF"/>
                    </a:gs>
                    <a:gs pos="100000">
                      <a:schemeClr val="folHlink"/>
                    </a:gs>
                  </a:gsLst>
                  <a:lin ang="5400000" scaled="1"/>
                </a:gra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sp>
            <p:nvSpPr>
              <p:cNvPr id="102430" name="Text Box 30"/>
              <p:cNvSpPr txBox="1">
                <a:spLocks noChangeArrowheads="1"/>
              </p:cNvSpPr>
              <p:nvPr/>
            </p:nvSpPr>
            <p:spPr bwMode="gray">
              <a:xfrm>
                <a:off x="2509" y="1567"/>
                <a:ext cx="977" cy="109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square">
                <a:spAutoFit/>
              </a:bodyPr>
              <a:lstStyle/>
              <a:p>
                <a:pPr algn="ctr" eaLnBrk="0" hangingPunct="0"/>
                <a:r>
                  <a:rPr lang="en-US" sz="2000" dirty="0" err="1">
                    <a:solidFill>
                      <a:srgbClr val="FFFF00"/>
                    </a:solidFill>
                    <a:latin typeface="Arial" pitchFamily="34" charset="0"/>
                    <a:cs typeface="Arial" pitchFamily="34" charset="0"/>
                  </a:rPr>
                  <a:t>Hội</a:t>
                </a:r>
                <a:r>
                  <a:rPr lang="en-US" sz="2000" dirty="0">
                    <a:solidFill>
                      <a:srgbClr val="FFFF00"/>
                    </a:solidFill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sz="2000" dirty="0" smtClean="0">
                    <a:solidFill>
                      <a:srgbClr val="FFFF00"/>
                    </a:solidFill>
                    <a:latin typeface="Arial" pitchFamily="34" charset="0"/>
                    <a:cs typeface="Arial" pitchFamily="34" charset="0"/>
                  </a:rPr>
                  <a:t>SV </a:t>
                </a:r>
                <a:r>
                  <a:rPr lang="en-US" sz="2000" dirty="0" err="1" smtClean="0">
                    <a:solidFill>
                      <a:srgbClr val="FFFF00"/>
                    </a:solidFill>
                    <a:latin typeface="Arial" pitchFamily="34" charset="0"/>
                    <a:cs typeface="Arial" pitchFamily="34" charset="0"/>
                  </a:rPr>
                  <a:t>đạt</a:t>
                </a:r>
                <a:r>
                  <a:rPr lang="en-US" sz="2000" dirty="0" smtClean="0">
                    <a:solidFill>
                      <a:srgbClr val="FFFF00"/>
                    </a:solidFill>
                    <a:latin typeface="Arial" pitchFamily="34" charset="0"/>
                    <a:cs typeface="Arial" pitchFamily="34" charset="0"/>
                  </a:rPr>
                  <a:t> DH </a:t>
                </a:r>
                <a:r>
                  <a:rPr lang="en-US" sz="2000" dirty="0">
                    <a:solidFill>
                      <a:srgbClr val="FFFF00"/>
                    </a:solidFill>
                    <a:latin typeface="Arial" pitchFamily="34" charset="0"/>
                    <a:cs typeface="Arial" pitchFamily="34" charset="0"/>
                  </a:rPr>
                  <a:t>“</a:t>
                </a:r>
                <a:r>
                  <a:rPr lang="en-US" sz="2000" dirty="0" err="1">
                    <a:solidFill>
                      <a:srgbClr val="FFFF00"/>
                    </a:solidFill>
                    <a:latin typeface="Arial" pitchFamily="34" charset="0"/>
                    <a:cs typeface="Arial" pitchFamily="34" charset="0"/>
                  </a:rPr>
                  <a:t>Xuất</a:t>
                </a:r>
                <a:r>
                  <a:rPr lang="en-US" sz="2000" dirty="0">
                    <a:solidFill>
                      <a:srgbClr val="FFFF00"/>
                    </a:solidFill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sz="2000" dirty="0" err="1">
                    <a:solidFill>
                      <a:srgbClr val="FFFF00"/>
                    </a:solidFill>
                    <a:latin typeface="Arial" pitchFamily="34" charset="0"/>
                    <a:cs typeface="Arial" pitchFamily="34" charset="0"/>
                  </a:rPr>
                  <a:t>sắc</a:t>
                </a:r>
                <a:r>
                  <a:rPr lang="en-US" sz="2000" dirty="0">
                    <a:solidFill>
                      <a:srgbClr val="FFFF00"/>
                    </a:solidFill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sz="2000" dirty="0" err="1">
                    <a:solidFill>
                      <a:srgbClr val="FFFF00"/>
                    </a:solidFill>
                    <a:latin typeface="Arial" pitchFamily="34" charset="0"/>
                    <a:cs typeface="Arial" pitchFamily="34" charset="0"/>
                  </a:rPr>
                  <a:t>cấp</a:t>
                </a:r>
                <a:r>
                  <a:rPr lang="en-US" sz="2000" dirty="0">
                    <a:solidFill>
                      <a:srgbClr val="FFFF00"/>
                    </a:solidFill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sz="2000" dirty="0" err="1">
                    <a:solidFill>
                      <a:srgbClr val="FFFF00"/>
                    </a:solidFill>
                    <a:latin typeface="Arial" pitchFamily="34" charset="0"/>
                    <a:cs typeface="Arial" pitchFamily="34" charset="0"/>
                  </a:rPr>
                  <a:t>Thành</a:t>
                </a:r>
                <a:r>
                  <a:rPr lang="en-US" sz="2000" dirty="0">
                    <a:solidFill>
                      <a:srgbClr val="FFFF00"/>
                    </a:solidFill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sz="2000" dirty="0" err="1">
                    <a:solidFill>
                      <a:srgbClr val="FFFF00"/>
                    </a:solidFill>
                    <a:latin typeface="Arial" pitchFamily="34" charset="0"/>
                    <a:cs typeface="Arial" pitchFamily="34" charset="0"/>
                  </a:rPr>
                  <a:t>hội</a:t>
                </a:r>
                <a:r>
                  <a:rPr lang="en-US" sz="2000" dirty="0">
                    <a:solidFill>
                      <a:srgbClr val="FFFF00"/>
                    </a:solidFill>
                    <a:latin typeface="Arial" pitchFamily="34" charset="0"/>
                    <a:cs typeface="Arial" pitchFamily="34" charset="0"/>
                  </a:rPr>
                  <a:t>”</a:t>
                </a:r>
                <a:endParaRPr lang="en-US" sz="2000" b="1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Arial" pitchFamily="34" charset="0"/>
                  <a:cs typeface="Arial" pitchFamily="34" charset="0"/>
                </a:endParaRPr>
              </a:p>
            </p:txBody>
          </p:sp>
        </p:grpSp>
        <p:sp>
          <p:nvSpPr>
            <p:cNvPr id="102431" name="Oval 31"/>
            <p:cNvSpPr>
              <a:spLocks noChangeArrowheads="1"/>
            </p:cNvSpPr>
            <p:nvPr/>
          </p:nvSpPr>
          <p:spPr bwMode="gray">
            <a:xfrm>
              <a:off x="4272" y="3504"/>
              <a:ext cx="995" cy="276"/>
            </a:xfrm>
            <a:prstGeom prst="ellipse">
              <a:avLst/>
            </a:prstGeom>
            <a:gradFill rotWithShape="1">
              <a:gsLst>
                <a:gs pos="0">
                  <a:schemeClr val="bg2"/>
                </a:gs>
                <a:gs pos="100000">
                  <a:schemeClr val="bg1"/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en-US" sz="1800">
                <a:effectLst/>
                <a:latin typeface="Arial" charset="0"/>
              </a:endParaRPr>
            </a:p>
          </p:txBody>
        </p:sp>
      </p:grpSp>
      <p:grpSp>
        <p:nvGrpSpPr>
          <p:cNvPr id="12" name="Group 6"/>
          <p:cNvGrpSpPr>
            <a:grpSpLocks/>
          </p:cNvGrpSpPr>
          <p:nvPr/>
        </p:nvGrpSpPr>
        <p:grpSpPr bwMode="auto">
          <a:xfrm>
            <a:off x="152401" y="4038600"/>
            <a:ext cx="1866902" cy="2740980"/>
            <a:chOff x="576" y="2477"/>
            <a:chExt cx="995" cy="1303"/>
          </a:xfrm>
        </p:grpSpPr>
        <p:grpSp>
          <p:nvGrpSpPr>
            <p:cNvPr id="13" name="Group 7"/>
            <p:cNvGrpSpPr>
              <a:grpSpLocks/>
            </p:cNvGrpSpPr>
            <p:nvPr/>
          </p:nvGrpSpPr>
          <p:grpSpPr bwMode="auto">
            <a:xfrm>
              <a:off x="576" y="2477"/>
              <a:ext cx="936" cy="956"/>
              <a:chOff x="624" y="1584"/>
              <a:chExt cx="1248" cy="1296"/>
            </a:xfrm>
          </p:grpSpPr>
          <p:grpSp>
            <p:nvGrpSpPr>
              <p:cNvPr id="14" name="Group 8"/>
              <p:cNvGrpSpPr>
                <a:grpSpLocks/>
              </p:cNvGrpSpPr>
              <p:nvPr/>
            </p:nvGrpSpPr>
            <p:grpSpPr bwMode="auto">
              <a:xfrm>
                <a:off x="624" y="1584"/>
                <a:ext cx="1248" cy="1296"/>
                <a:chOff x="2016" y="1920"/>
                <a:chExt cx="1680" cy="1680"/>
              </a:xfrm>
            </p:grpSpPr>
            <p:sp>
              <p:nvSpPr>
                <p:cNvPr id="39" name="Oval 9"/>
                <p:cNvSpPr>
                  <a:spLocks noChangeArrowheads="1"/>
                </p:cNvSpPr>
                <p:nvPr/>
              </p:nvSpPr>
              <p:spPr bwMode="gray">
                <a:xfrm>
                  <a:off x="2016" y="1920"/>
                  <a:ext cx="1680" cy="1680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shade val="63529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40" name="Freeform 10"/>
                <p:cNvSpPr>
                  <a:spLocks/>
                </p:cNvSpPr>
                <p:nvPr/>
              </p:nvSpPr>
              <p:spPr bwMode="gray">
                <a:xfrm>
                  <a:off x="2208" y="1948"/>
                  <a:ext cx="1296" cy="634"/>
                </a:xfrm>
                <a:custGeom>
                  <a:avLst/>
                  <a:gdLst/>
                  <a:ahLst/>
                  <a:cxnLst>
                    <a:cxn ang="0">
                      <a:pos x="1301" y="401"/>
                    </a:cxn>
                    <a:cxn ang="0">
                      <a:pos x="1317" y="442"/>
                    </a:cxn>
                    <a:cxn ang="0">
                      <a:pos x="1321" y="481"/>
                    </a:cxn>
                    <a:cxn ang="0">
                      <a:pos x="1315" y="516"/>
                    </a:cxn>
                    <a:cxn ang="0">
                      <a:pos x="1298" y="550"/>
                    </a:cxn>
                    <a:cxn ang="0">
                      <a:pos x="1272" y="579"/>
                    </a:cxn>
                    <a:cxn ang="0">
                      <a:pos x="1239" y="604"/>
                    </a:cxn>
                    <a:cxn ang="0">
                      <a:pos x="1196" y="628"/>
                    </a:cxn>
                    <a:cxn ang="0">
                      <a:pos x="1147" y="649"/>
                    </a:cxn>
                    <a:cxn ang="0">
                      <a:pos x="1092" y="667"/>
                    </a:cxn>
                    <a:cxn ang="0">
                      <a:pos x="1031" y="683"/>
                    </a:cxn>
                    <a:cxn ang="0">
                      <a:pos x="967" y="694"/>
                    </a:cxn>
                    <a:cxn ang="0">
                      <a:pos x="896" y="704"/>
                    </a:cxn>
                    <a:cxn ang="0">
                      <a:pos x="824" y="710"/>
                    </a:cxn>
                    <a:cxn ang="0">
                      <a:pos x="795" y="712"/>
                    </a:cxn>
                    <a:cxn ang="0">
                      <a:pos x="476" y="712"/>
                    </a:cxn>
                    <a:cxn ang="0">
                      <a:pos x="472" y="712"/>
                    </a:cxn>
                    <a:cxn ang="0">
                      <a:pos x="409" y="708"/>
                    </a:cxn>
                    <a:cxn ang="0">
                      <a:pos x="348" y="704"/>
                    </a:cxn>
                    <a:cxn ang="0">
                      <a:pos x="290" y="696"/>
                    </a:cxn>
                    <a:cxn ang="0">
                      <a:pos x="235" y="689"/>
                    </a:cxn>
                    <a:cxn ang="0">
                      <a:pos x="186" y="677"/>
                    </a:cxn>
                    <a:cxn ang="0">
                      <a:pos x="141" y="663"/>
                    </a:cxn>
                    <a:cxn ang="0">
                      <a:pos x="102" y="648"/>
                    </a:cxn>
                    <a:cxn ang="0">
                      <a:pos x="67" y="630"/>
                    </a:cxn>
                    <a:cxn ang="0">
                      <a:pos x="39" y="608"/>
                    </a:cxn>
                    <a:cxn ang="0">
                      <a:pos x="18" y="583"/>
                    </a:cxn>
                    <a:cxn ang="0">
                      <a:pos x="6" y="554"/>
                    </a:cxn>
                    <a:cxn ang="0">
                      <a:pos x="0" y="524"/>
                    </a:cxn>
                    <a:cxn ang="0">
                      <a:pos x="0" y="520"/>
                    </a:cxn>
                    <a:cxn ang="0">
                      <a:pos x="4" y="487"/>
                    </a:cxn>
                    <a:cxn ang="0">
                      <a:pos x="16" y="446"/>
                    </a:cxn>
                    <a:cxn ang="0">
                      <a:pos x="51" y="370"/>
                    </a:cxn>
                    <a:cxn ang="0">
                      <a:pos x="94" y="299"/>
                    </a:cxn>
                    <a:cxn ang="0">
                      <a:pos x="147" y="235"/>
                    </a:cxn>
                    <a:cxn ang="0">
                      <a:pos x="204" y="176"/>
                    </a:cxn>
                    <a:cxn ang="0">
                      <a:pos x="270" y="125"/>
                    </a:cxn>
                    <a:cxn ang="0">
                      <a:pos x="341" y="82"/>
                    </a:cxn>
                    <a:cxn ang="0">
                      <a:pos x="415" y="47"/>
                    </a:cxn>
                    <a:cxn ang="0">
                      <a:pos x="497" y="21"/>
                    </a:cxn>
                    <a:cxn ang="0">
                      <a:pos x="581" y="6"/>
                    </a:cxn>
                    <a:cxn ang="0">
                      <a:pos x="667" y="0"/>
                    </a:cxn>
                    <a:cxn ang="0">
                      <a:pos x="667" y="0"/>
                    </a:cxn>
                    <a:cxn ang="0">
                      <a:pos x="759" y="6"/>
                    </a:cxn>
                    <a:cxn ang="0">
                      <a:pos x="847" y="23"/>
                    </a:cxn>
                    <a:cxn ang="0">
                      <a:pos x="932" y="53"/>
                    </a:cxn>
                    <a:cxn ang="0">
                      <a:pos x="1010" y="90"/>
                    </a:cxn>
                    <a:cxn ang="0">
                      <a:pos x="1082" y="137"/>
                    </a:cxn>
                    <a:cxn ang="0">
                      <a:pos x="1149" y="194"/>
                    </a:cxn>
                    <a:cxn ang="0">
                      <a:pos x="1208" y="256"/>
                    </a:cxn>
                    <a:cxn ang="0">
                      <a:pos x="1258" y="325"/>
                    </a:cxn>
                    <a:cxn ang="0">
                      <a:pos x="1301" y="401"/>
                    </a:cxn>
                    <a:cxn ang="0">
                      <a:pos x="1301" y="401"/>
                    </a:cxn>
                  </a:cxnLst>
                  <a:rect l="0" t="0" r="r" b="b"/>
                  <a:pathLst>
                    <a:path w="1321" h="712">
                      <a:moveTo>
                        <a:pt x="1301" y="401"/>
                      </a:moveTo>
                      <a:lnTo>
                        <a:pt x="1317" y="442"/>
                      </a:lnTo>
                      <a:lnTo>
                        <a:pt x="1321" y="481"/>
                      </a:lnTo>
                      <a:lnTo>
                        <a:pt x="1315" y="516"/>
                      </a:lnTo>
                      <a:lnTo>
                        <a:pt x="1298" y="550"/>
                      </a:lnTo>
                      <a:lnTo>
                        <a:pt x="1272" y="579"/>
                      </a:lnTo>
                      <a:lnTo>
                        <a:pt x="1239" y="604"/>
                      </a:lnTo>
                      <a:lnTo>
                        <a:pt x="1196" y="628"/>
                      </a:lnTo>
                      <a:lnTo>
                        <a:pt x="1147" y="649"/>
                      </a:lnTo>
                      <a:lnTo>
                        <a:pt x="1092" y="667"/>
                      </a:lnTo>
                      <a:lnTo>
                        <a:pt x="1031" y="683"/>
                      </a:lnTo>
                      <a:lnTo>
                        <a:pt x="967" y="694"/>
                      </a:lnTo>
                      <a:lnTo>
                        <a:pt x="896" y="704"/>
                      </a:lnTo>
                      <a:lnTo>
                        <a:pt x="824" y="710"/>
                      </a:lnTo>
                      <a:lnTo>
                        <a:pt x="795" y="712"/>
                      </a:lnTo>
                      <a:lnTo>
                        <a:pt x="476" y="712"/>
                      </a:lnTo>
                      <a:lnTo>
                        <a:pt x="472" y="712"/>
                      </a:lnTo>
                      <a:lnTo>
                        <a:pt x="409" y="708"/>
                      </a:lnTo>
                      <a:lnTo>
                        <a:pt x="348" y="704"/>
                      </a:lnTo>
                      <a:lnTo>
                        <a:pt x="290" y="696"/>
                      </a:lnTo>
                      <a:lnTo>
                        <a:pt x="235" y="689"/>
                      </a:lnTo>
                      <a:lnTo>
                        <a:pt x="186" y="677"/>
                      </a:lnTo>
                      <a:lnTo>
                        <a:pt x="141" y="663"/>
                      </a:lnTo>
                      <a:lnTo>
                        <a:pt x="102" y="648"/>
                      </a:lnTo>
                      <a:lnTo>
                        <a:pt x="67" y="630"/>
                      </a:lnTo>
                      <a:lnTo>
                        <a:pt x="39" y="608"/>
                      </a:lnTo>
                      <a:lnTo>
                        <a:pt x="18" y="583"/>
                      </a:lnTo>
                      <a:lnTo>
                        <a:pt x="6" y="554"/>
                      </a:lnTo>
                      <a:lnTo>
                        <a:pt x="0" y="524"/>
                      </a:lnTo>
                      <a:lnTo>
                        <a:pt x="0" y="520"/>
                      </a:lnTo>
                      <a:lnTo>
                        <a:pt x="4" y="487"/>
                      </a:lnTo>
                      <a:lnTo>
                        <a:pt x="16" y="446"/>
                      </a:lnTo>
                      <a:lnTo>
                        <a:pt x="51" y="370"/>
                      </a:lnTo>
                      <a:lnTo>
                        <a:pt x="94" y="299"/>
                      </a:lnTo>
                      <a:lnTo>
                        <a:pt x="147" y="235"/>
                      </a:lnTo>
                      <a:lnTo>
                        <a:pt x="204" y="176"/>
                      </a:lnTo>
                      <a:lnTo>
                        <a:pt x="270" y="125"/>
                      </a:lnTo>
                      <a:lnTo>
                        <a:pt x="341" y="82"/>
                      </a:lnTo>
                      <a:lnTo>
                        <a:pt x="415" y="47"/>
                      </a:lnTo>
                      <a:lnTo>
                        <a:pt x="497" y="21"/>
                      </a:lnTo>
                      <a:lnTo>
                        <a:pt x="581" y="6"/>
                      </a:lnTo>
                      <a:lnTo>
                        <a:pt x="667" y="0"/>
                      </a:lnTo>
                      <a:lnTo>
                        <a:pt x="667" y="0"/>
                      </a:lnTo>
                      <a:lnTo>
                        <a:pt x="759" y="6"/>
                      </a:lnTo>
                      <a:lnTo>
                        <a:pt x="847" y="23"/>
                      </a:lnTo>
                      <a:lnTo>
                        <a:pt x="932" y="53"/>
                      </a:lnTo>
                      <a:lnTo>
                        <a:pt x="1010" y="90"/>
                      </a:lnTo>
                      <a:lnTo>
                        <a:pt x="1082" y="137"/>
                      </a:lnTo>
                      <a:lnTo>
                        <a:pt x="1149" y="194"/>
                      </a:lnTo>
                      <a:lnTo>
                        <a:pt x="1208" y="256"/>
                      </a:lnTo>
                      <a:lnTo>
                        <a:pt x="1258" y="325"/>
                      </a:lnTo>
                      <a:lnTo>
                        <a:pt x="1301" y="401"/>
                      </a:lnTo>
                      <a:lnTo>
                        <a:pt x="1301" y="401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FFFFFF"/>
                    </a:gs>
                    <a:gs pos="100000">
                      <a:schemeClr val="accent2"/>
                    </a:gs>
                  </a:gsLst>
                  <a:lin ang="5400000" scaled="1"/>
                </a:gra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sp>
            <p:nvSpPr>
              <p:cNvPr id="38" name="Text Box 11"/>
              <p:cNvSpPr txBox="1">
                <a:spLocks noChangeArrowheads="1"/>
              </p:cNvSpPr>
              <p:nvPr/>
            </p:nvSpPr>
            <p:spPr bwMode="gray">
              <a:xfrm>
                <a:off x="786" y="1731"/>
                <a:ext cx="907" cy="11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square">
                <a:spAutoFit/>
              </a:bodyPr>
              <a:lstStyle/>
              <a:p>
                <a:pPr algn="ctr" eaLnBrk="0" hangingPunct="0"/>
                <a:r>
                  <a:rPr lang="en-US" sz="1800" b="1" dirty="0" err="1" smtClean="0">
                    <a:solidFill>
                      <a:srgbClr val="FFFF00"/>
                    </a:solidFill>
                    <a:effectLst/>
                    <a:latin typeface="Arial" charset="0"/>
                  </a:rPr>
                  <a:t>Đảng</a:t>
                </a:r>
                <a:r>
                  <a:rPr lang="en-US" sz="1800" b="1" dirty="0" smtClean="0">
                    <a:solidFill>
                      <a:srgbClr val="FFFF00"/>
                    </a:solidFill>
                    <a:effectLst/>
                    <a:latin typeface="Arial" charset="0"/>
                  </a:rPr>
                  <a:t> </a:t>
                </a:r>
                <a:r>
                  <a:rPr lang="en-US" sz="1800" b="1" dirty="0" err="1" smtClean="0">
                    <a:solidFill>
                      <a:srgbClr val="FFFF00"/>
                    </a:solidFill>
                    <a:effectLst/>
                    <a:latin typeface="Arial" charset="0"/>
                  </a:rPr>
                  <a:t>bộ</a:t>
                </a:r>
                <a:r>
                  <a:rPr lang="en-US" sz="1800" b="1" dirty="0" smtClean="0">
                    <a:solidFill>
                      <a:srgbClr val="FFFF00"/>
                    </a:solidFill>
                    <a:effectLst/>
                    <a:latin typeface="Arial" charset="0"/>
                  </a:rPr>
                  <a:t> “</a:t>
                </a:r>
                <a:r>
                  <a:rPr lang="en-US" sz="1800" b="1" dirty="0" err="1" smtClean="0">
                    <a:solidFill>
                      <a:srgbClr val="FFFF00"/>
                    </a:solidFill>
                    <a:effectLst/>
                    <a:latin typeface="Arial" charset="0"/>
                  </a:rPr>
                  <a:t>Hoàn</a:t>
                </a:r>
                <a:r>
                  <a:rPr lang="en-US" sz="1800" b="1" dirty="0" smtClean="0">
                    <a:solidFill>
                      <a:srgbClr val="FFFF00"/>
                    </a:solidFill>
                    <a:effectLst/>
                    <a:latin typeface="Arial" charset="0"/>
                  </a:rPr>
                  <a:t> </a:t>
                </a:r>
                <a:r>
                  <a:rPr lang="en-US" sz="1800" b="1" dirty="0" err="1" smtClean="0">
                    <a:solidFill>
                      <a:srgbClr val="FFFF00"/>
                    </a:solidFill>
                    <a:effectLst/>
                    <a:latin typeface="Arial" charset="0"/>
                  </a:rPr>
                  <a:t>thành</a:t>
                </a:r>
                <a:r>
                  <a:rPr lang="en-US" sz="1800" b="1" dirty="0" smtClean="0">
                    <a:solidFill>
                      <a:srgbClr val="FFFF00"/>
                    </a:solidFill>
                    <a:effectLst/>
                    <a:latin typeface="Arial" charset="0"/>
                  </a:rPr>
                  <a:t> </a:t>
                </a:r>
                <a:r>
                  <a:rPr lang="en-US" sz="1800" b="1" dirty="0" err="1" smtClean="0">
                    <a:solidFill>
                      <a:srgbClr val="FFFF00"/>
                    </a:solidFill>
                    <a:effectLst/>
                    <a:latin typeface="Arial" charset="0"/>
                  </a:rPr>
                  <a:t>tốt</a:t>
                </a:r>
                <a:r>
                  <a:rPr lang="en-US" sz="1800" b="1" dirty="0" smtClean="0">
                    <a:solidFill>
                      <a:srgbClr val="FFFF00"/>
                    </a:solidFill>
                    <a:effectLst/>
                    <a:latin typeface="Arial" charset="0"/>
                  </a:rPr>
                  <a:t> </a:t>
                </a:r>
                <a:r>
                  <a:rPr lang="en-US" sz="1800" b="1" dirty="0" err="1" smtClean="0">
                    <a:solidFill>
                      <a:srgbClr val="FFFF00"/>
                    </a:solidFill>
                    <a:effectLst/>
                    <a:latin typeface="Arial" charset="0"/>
                  </a:rPr>
                  <a:t>nhiệm</a:t>
                </a:r>
                <a:r>
                  <a:rPr lang="en-US" sz="1800" b="1" dirty="0" smtClean="0">
                    <a:solidFill>
                      <a:srgbClr val="FFFF00"/>
                    </a:solidFill>
                    <a:effectLst/>
                    <a:latin typeface="Arial" charset="0"/>
                  </a:rPr>
                  <a:t> </a:t>
                </a:r>
                <a:r>
                  <a:rPr lang="en-US" sz="1800" b="1" dirty="0" err="1" smtClean="0">
                    <a:solidFill>
                      <a:srgbClr val="FFFF00"/>
                    </a:solidFill>
                    <a:effectLst/>
                    <a:latin typeface="Arial" charset="0"/>
                  </a:rPr>
                  <a:t>vụ</a:t>
                </a:r>
                <a:r>
                  <a:rPr lang="en-US" sz="1800" b="1" dirty="0" smtClean="0">
                    <a:solidFill>
                      <a:srgbClr val="FFFF00"/>
                    </a:solidFill>
                    <a:effectLst/>
                    <a:latin typeface="Arial" charset="0"/>
                  </a:rPr>
                  <a:t>” </a:t>
                </a:r>
                <a:r>
                  <a:rPr lang="en-US" sz="1800" b="1" dirty="0" err="1" smtClean="0">
                    <a:solidFill>
                      <a:srgbClr val="FFFF00"/>
                    </a:solidFill>
                    <a:effectLst/>
                    <a:latin typeface="Arial" charset="0"/>
                  </a:rPr>
                  <a:t>năm</a:t>
                </a:r>
                <a:r>
                  <a:rPr lang="en-US" sz="1800" b="1" dirty="0" smtClean="0">
                    <a:solidFill>
                      <a:srgbClr val="FFFF00"/>
                    </a:solidFill>
                    <a:effectLst/>
                    <a:latin typeface="Arial" charset="0"/>
                  </a:rPr>
                  <a:t> 2014</a:t>
                </a:r>
                <a:endParaRPr lang="en-US" sz="1800" b="1" dirty="0">
                  <a:solidFill>
                    <a:srgbClr val="FFFF00"/>
                  </a:solidFill>
                  <a:effectLst/>
                  <a:latin typeface="Arial" charset="0"/>
                </a:endParaRPr>
              </a:p>
            </p:txBody>
          </p:sp>
        </p:grpSp>
        <p:sp>
          <p:nvSpPr>
            <p:cNvPr id="36" name="Oval 12"/>
            <p:cNvSpPr>
              <a:spLocks noChangeArrowheads="1"/>
            </p:cNvSpPr>
            <p:nvPr/>
          </p:nvSpPr>
          <p:spPr bwMode="gray">
            <a:xfrm>
              <a:off x="576" y="3504"/>
              <a:ext cx="995" cy="276"/>
            </a:xfrm>
            <a:prstGeom prst="ellipse">
              <a:avLst/>
            </a:prstGeom>
            <a:gradFill rotWithShape="1">
              <a:gsLst>
                <a:gs pos="0">
                  <a:schemeClr val="bg2"/>
                </a:gs>
                <a:gs pos="100000">
                  <a:schemeClr val="bg1"/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en-US" sz="1800">
                <a:effectLst/>
                <a:latin typeface="Arial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FF66FF"/>
                </a:solidFill>
              </a:rPr>
              <a:t>II. </a:t>
            </a:r>
            <a:r>
              <a:rPr lang="en-US" dirty="0" err="1">
                <a:solidFill>
                  <a:srgbClr val="FF66FF"/>
                </a:solidFill>
              </a:rPr>
              <a:t>Kết</a:t>
            </a:r>
            <a:r>
              <a:rPr lang="en-US" dirty="0">
                <a:solidFill>
                  <a:srgbClr val="FF66FF"/>
                </a:solidFill>
              </a:rPr>
              <a:t> </a:t>
            </a:r>
            <a:r>
              <a:rPr lang="en-US" dirty="0" err="1">
                <a:solidFill>
                  <a:srgbClr val="FF66FF"/>
                </a:solidFill>
              </a:rPr>
              <a:t>quả</a:t>
            </a:r>
            <a:r>
              <a:rPr lang="en-US" dirty="0">
                <a:solidFill>
                  <a:srgbClr val="FF66FF"/>
                </a:solidFill>
              </a:rPr>
              <a:t> </a:t>
            </a:r>
            <a:r>
              <a:rPr lang="en-US" dirty="0" err="1">
                <a:solidFill>
                  <a:srgbClr val="FF66FF"/>
                </a:solidFill>
              </a:rPr>
              <a:t>thi</a:t>
            </a:r>
            <a:r>
              <a:rPr lang="en-US" dirty="0">
                <a:solidFill>
                  <a:srgbClr val="FF66FF"/>
                </a:solidFill>
              </a:rPr>
              <a:t> </a:t>
            </a:r>
            <a:r>
              <a:rPr lang="en-US" dirty="0" err="1">
                <a:solidFill>
                  <a:srgbClr val="FF66FF"/>
                </a:solidFill>
              </a:rPr>
              <a:t>đua</a:t>
            </a:r>
            <a:r>
              <a:rPr lang="en-US" dirty="0">
                <a:solidFill>
                  <a:srgbClr val="FF66FF"/>
                </a:solidFill>
              </a:rPr>
              <a:t> </a:t>
            </a:r>
            <a:r>
              <a:rPr lang="en-US" dirty="0" err="1" smtClean="0">
                <a:solidFill>
                  <a:srgbClr val="FF66FF"/>
                </a:solidFill>
              </a:rPr>
              <a:t>năm</a:t>
            </a:r>
            <a:r>
              <a:rPr lang="en-US" dirty="0" smtClean="0">
                <a:solidFill>
                  <a:srgbClr val="FF66FF"/>
                </a:solidFill>
              </a:rPr>
              <a:t> </a:t>
            </a:r>
            <a:r>
              <a:rPr lang="en-US" dirty="0" err="1">
                <a:solidFill>
                  <a:srgbClr val="FF66FF"/>
                </a:solidFill>
              </a:rPr>
              <a:t>học</a:t>
            </a:r>
            <a:r>
              <a:rPr lang="en-US" dirty="0">
                <a:solidFill>
                  <a:srgbClr val="FF66FF"/>
                </a:solidFill>
              </a:rPr>
              <a:t> </a:t>
            </a:r>
            <a:r>
              <a:rPr lang="en-US" dirty="0" smtClean="0">
                <a:solidFill>
                  <a:srgbClr val="FF66FF"/>
                </a:solidFill>
              </a:rPr>
              <a:t/>
            </a:r>
            <a:br>
              <a:rPr lang="en-US" dirty="0" smtClean="0">
                <a:solidFill>
                  <a:srgbClr val="FF66FF"/>
                </a:solidFill>
              </a:rPr>
            </a:br>
            <a:r>
              <a:rPr lang="en-US" dirty="0" smtClean="0">
                <a:solidFill>
                  <a:srgbClr val="FF66FF"/>
                </a:solidFill>
              </a:rPr>
              <a:t>2014 </a:t>
            </a:r>
            <a:r>
              <a:rPr lang="en-US" dirty="0">
                <a:solidFill>
                  <a:srgbClr val="FF66FF"/>
                </a:solidFill>
              </a:rPr>
              <a:t>– 2015:</a:t>
            </a:r>
          </a:p>
        </p:txBody>
      </p:sp>
      <p:sp>
        <p:nvSpPr>
          <p:cNvPr id="102403" name="AutoShape 3"/>
          <p:cNvSpPr>
            <a:spLocks noChangeArrowheads="1"/>
          </p:cNvSpPr>
          <p:nvPr/>
        </p:nvSpPr>
        <p:spPr bwMode="gray">
          <a:xfrm>
            <a:off x="1066800" y="2578100"/>
            <a:ext cx="5530850" cy="2743200"/>
          </a:xfrm>
          <a:prstGeom prst="upArrow">
            <a:avLst>
              <a:gd name="adj1" fmla="val 57824"/>
              <a:gd name="adj2" fmla="val 54398"/>
            </a:avLst>
          </a:prstGeom>
          <a:gradFill rotWithShape="1">
            <a:gsLst>
              <a:gs pos="0">
                <a:srgbClr val="DDDDDD"/>
              </a:gs>
              <a:gs pos="100000">
                <a:srgbClr val="DDDDDD">
                  <a:gamma/>
                  <a:tint val="0"/>
                  <a:invGamma/>
                </a:srgbClr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02404" name="AutoShape 4"/>
          <p:cNvSpPr>
            <a:spLocks noChangeArrowheads="1"/>
          </p:cNvSpPr>
          <p:nvPr/>
        </p:nvSpPr>
        <p:spPr bwMode="gray">
          <a:xfrm>
            <a:off x="1676400" y="1219200"/>
            <a:ext cx="5791200" cy="574675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hlink"/>
              </a:gs>
              <a:gs pos="50000">
                <a:schemeClr val="hlink">
                  <a:gamma/>
                  <a:tint val="64314"/>
                  <a:invGamma/>
                </a:schemeClr>
              </a:gs>
              <a:gs pos="100000">
                <a:schemeClr val="hlink"/>
              </a:gs>
            </a:gsLst>
            <a:lin ang="0" scaled="1"/>
          </a:gradFill>
          <a:ln w="38100" algn="ctr">
            <a:solidFill>
              <a:srgbClr val="FFFFFF"/>
            </a:solidFill>
            <a:round/>
            <a:headEnd/>
            <a:tailEnd/>
          </a:ln>
          <a:effectLst>
            <a:outerShdw dist="63500" dir="3187806" algn="ctr" rotWithShape="0">
              <a:srgbClr val="001D3A"/>
            </a:outerShdw>
          </a:effectLst>
        </p:spPr>
        <p:txBody>
          <a:bodyPr wrap="none" anchor="ctr"/>
          <a:lstStyle/>
          <a:p>
            <a:pPr algn="ctr" eaLnBrk="0" hangingPunct="0"/>
            <a:r>
              <a:rPr lang="en-US" sz="2000" b="1" dirty="0" smtClean="0">
                <a:solidFill>
                  <a:srgbClr val="0070C0"/>
                </a:solidFill>
                <a:effectLst/>
              </a:rPr>
              <a:t>1. THÀNH TÍCH TẬP THỂ</a:t>
            </a:r>
            <a:endParaRPr lang="en-US" sz="2000" b="1" dirty="0">
              <a:solidFill>
                <a:srgbClr val="0070C0"/>
              </a:solidFill>
              <a:effectLst/>
            </a:endParaRPr>
          </a:p>
        </p:txBody>
      </p:sp>
      <p:sp>
        <p:nvSpPr>
          <p:cNvPr id="102405" name="Text Box 5"/>
          <p:cNvSpPr txBox="1">
            <a:spLocks noChangeArrowheads="1"/>
          </p:cNvSpPr>
          <p:nvPr/>
        </p:nvSpPr>
        <p:spPr bwMode="gray">
          <a:xfrm>
            <a:off x="1371600" y="1962090"/>
            <a:ext cx="6582251" cy="40011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eaLnBrk="0" hangingPunct="0"/>
            <a:r>
              <a:rPr lang="en-US" sz="2000" b="1" dirty="0" smtClean="0">
                <a:solidFill>
                  <a:srgbClr val="FF0000"/>
                </a:solidFill>
                <a:effectLst/>
                <a:latin typeface="Arial" charset="0"/>
              </a:rPr>
              <a:t>CÁC ĐƠN VỊ VÀ ĐOÀN THỂ TRỰC THUỘC TRƯỜNG</a:t>
            </a:r>
            <a:endParaRPr lang="en-US" sz="2000" b="1" dirty="0">
              <a:solidFill>
                <a:srgbClr val="FF0000"/>
              </a:solidFill>
              <a:effectLst/>
              <a:latin typeface="Arial" charset="0"/>
            </a:endParaRPr>
          </a:p>
        </p:txBody>
      </p:sp>
      <p:sp>
        <p:nvSpPr>
          <p:cNvPr id="41" name="AutoShape 2"/>
          <p:cNvSpPr>
            <a:spLocks noChangeArrowheads="1"/>
          </p:cNvSpPr>
          <p:nvPr/>
        </p:nvSpPr>
        <p:spPr bwMode="auto">
          <a:xfrm>
            <a:off x="2808288" y="4343400"/>
            <a:ext cx="1839912" cy="2133600"/>
          </a:xfrm>
          <a:prstGeom prst="roundRect">
            <a:avLst>
              <a:gd name="adj" fmla="val 13745"/>
            </a:avLst>
          </a:prstGeom>
          <a:noFill/>
          <a:ln w="38100">
            <a:solidFill>
              <a:schemeClr val="bg2"/>
            </a:solidFill>
            <a:round/>
            <a:headEnd/>
            <a:tailEnd/>
          </a:ln>
          <a:effectLst/>
        </p:spPr>
        <p:txBody>
          <a:bodyPr anchor="ctr"/>
          <a:lstStyle/>
          <a:p>
            <a:pPr algn="ctr" eaLnBrk="0" hangingPunct="0"/>
            <a:r>
              <a:rPr lang="en-US" sz="2400" dirty="0" err="1" smtClean="0">
                <a:effectLst/>
              </a:rPr>
              <a:t>Tập</a:t>
            </a:r>
            <a:r>
              <a:rPr lang="en-US" sz="2400" dirty="0" smtClean="0">
                <a:effectLst/>
              </a:rPr>
              <a:t> </a:t>
            </a:r>
            <a:r>
              <a:rPr lang="en-US" sz="2400" dirty="0" err="1" smtClean="0">
                <a:effectLst/>
              </a:rPr>
              <a:t>thể</a:t>
            </a:r>
            <a:r>
              <a:rPr lang="en-US" sz="2400" dirty="0" smtClean="0">
                <a:effectLst/>
              </a:rPr>
              <a:t> </a:t>
            </a:r>
            <a:r>
              <a:rPr lang="en-US" sz="2400" dirty="0" err="1" smtClean="0">
                <a:effectLst/>
              </a:rPr>
              <a:t>lao</a:t>
            </a:r>
            <a:r>
              <a:rPr lang="en-US" sz="2400" dirty="0" smtClean="0">
                <a:effectLst/>
              </a:rPr>
              <a:t> </a:t>
            </a:r>
            <a:r>
              <a:rPr lang="en-US" sz="2400" dirty="0" err="1" smtClean="0">
                <a:effectLst/>
              </a:rPr>
              <a:t>động</a:t>
            </a:r>
            <a:r>
              <a:rPr lang="en-US" sz="2400" dirty="0" smtClean="0">
                <a:effectLst/>
              </a:rPr>
              <a:t> </a:t>
            </a:r>
            <a:r>
              <a:rPr lang="en-US" sz="2400" dirty="0" err="1" smtClean="0">
                <a:effectLst/>
              </a:rPr>
              <a:t>tiên</a:t>
            </a:r>
            <a:r>
              <a:rPr lang="en-US" sz="2400" dirty="0" smtClean="0">
                <a:effectLst/>
              </a:rPr>
              <a:t> </a:t>
            </a:r>
            <a:r>
              <a:rPr lang="en-US" sz="2400" dirty="0" err="1" smtClean="0">
                <a:effectLst/>
              </a:rPr>
              <a:t>tiến</a:t>
            </a:r>
            <a:endParaRPr lang="en-US" sz="2400" dirty="0">
              <a:effectLst/>
            </a:endParaRPr>
          </a:p>
        </p:txBody>
      </p:sp>
      <p:sp>
        <p:nvSpPr>
          <p:cNvPr id="42" name="AutoShape 3"/>
          <p:cNvSpPr>
            <a:spLocks noChangeArrowheads="1"/>
          </p:cNvSpPr>
          <p:nvPr/>
        </p:nvSpPr>
        <p:spPr bwMode="auto">
          <a:xfrm>
            <a:off x="304800" y="4343400"/>
            <a:ext cx="1828800" cy="2133600"/>
          </a:xfrm>
          <a:prstGeom prst="roundRect">
            <a:avLst>
              <a:gd name="adj" fmla="val 13745"/>
            </a:avLst>
          </a:prstGeom>
          <a:noFill/>
          <a:ln w="38100">
            <a:solidFill>
              <a:schemeClr val="bg2"/>
            </a:solidFill>
            <a:round/>
            <a:headEnd/>
            <a:tailEnd/>
          </a:ln>
          <a:effectLst/>
        </p:spPr>
        <p:txBody>
          <a:bodyPr anchor="ctr"/>
          <a:lstStyle/>
          <a:p>
            <a:pPr algn="ctr" eaLnBrk="0" hangingPunct="0"/>
            <a:r>
              <a:rPr lang="en-US" sz="2400" dirty="0" err="1" smtClean="0">
                <a:effectLst/>
              </a:rPr>
              <a:t>Tập</a:t>
            </a:r>
            <a:r>
              <a:rPr lang="en-US" sz="2400" dirty="0" smtClean="0">
                <a:effectLst/>
              </a:rPr>
              <a:t> </a:t>
            </a:r>
            <a:r>
              <a:rPr lang="en-US" sz="2400" dirty="0" err="1" smtClean="0">
                <a:effectLst/>
              </a:rPr>
              <a:t>thể</a:t>
            </a:r>
            <a:r>
              <a:rPr lang="en-US" sz="2400" dirty="0" smtClean="0">
                <a:effectLst/>
              </a:rPr>
              <a:t> </a:t>
            </a:r>
            <a:r>
              <a:rPr lang="en-US" sz="2400" dirty="0" err="1" smtClean="0">
                <a:effectLst/>
              </a:rPr>
              <a:t>lao</a:t>
            </a:r>
            <a:r>
              <a:rPr lang="en-US" sz="2400" dirty="0" smtClean="0">
                <a:effectLst/>
              </a:rPr>
              <a:t> </a:t>
            </a:r>
            <a:r>
              <a:rPr lang="en-US" sz="2400" dirty="0" err="1" smtClean="0">
                <a:effectLst/>
              </a:rPr>
              <a:t>động</a:t>
            </a:r>
            <a:r>
              <a:rPr lang="en-US" sz="2400" dirty="0" smtClean="0">
                <a:effectLst/>
              </a:rPr>
              <a:t> </a:t>
            </a:r>
            <a:r>
              <a:rPr lang="en-US" sz="2400" dirty="0" err="1" smtClean="0">
                <a:effectLst/>
              </a:rPr>
              <a:t>xuất</a:t>
            </a:r>
            <a:r>
              <a:rPr lang="en-US" sz="2400" dirty="0" smtClean="0">
                <a:effectLst/>
              </a:rPr>
              <a:t> </a:t>
            </a:r>
            <a:r>
              <a:rPr lang="en-US" sz="2400" dirty="0" err="1" smtClean="0">
                <a:effectLst/>
              </a:rPr>
              <a:t>sắc</a:t>
            </a:r>
            <a:endParaRPr lang="en-US" sz="2400" dirty="0" smtClean="0">
              <a:solidFill>
                <a:srgbClr val="000000"/>
              </a:solidFill>
              <a:effectLst/>
              <a:latin typeface="Arial" charset="0"/>
            </a:endParaRPr>
          </a:p>
          <a:p>
            <a:pPr algn="ctr" eaLnBrk="0" hangingPunct="0"/>
            <a:endParaRPr lang="en-US" sz="1800" b="1" dirty="0">
              <a:effectLst/>
            </a:endParaRPr>
          </a:p>
        </p:txBody>
      </p:sp>
      <p:sp>
        <p:nvSpPr>
          <p:cNvPr id="43" name="AutoShape 4"/>
          <p:cNvSpPr>
            <a:spLocks noChangeArrowheads="1"/>
          </p:cNvSpPr>
          <p:nvPr/>
        </p:nvSpPr>
        <p:spPr bwMode="auto">
          <a:xfrm>
            <a:off x="6096000" y="4724400"/>
            <a:ext cx="1981200" cy="1752600"/>
          </a:xfrm>
          <a:prstGeom prst="roundRect">
            <a:avLst>
              <a:gd name="adj" fmla="val 13745"/>
            </a:avLst>
          </a:prstGeom>
          <a:noFill/>
          <a:ln w="38100">
            <a:solidFill>
              <a:schemeClr val="bg2"/>
            </a:solidFill>
            <a:round/>
            <a:headEnd/>
            <a:tailEnd/>
          </a:ln>
          <a:effectLst/>
        </p:spPr>
        <p:txBody>
          <a:bodyPr anchor="ctr"/>
          <a:lstStyle/>
          <a:p>
            <a:pPr algn="ctr" eaLnBrk="0" hangingPunct="0"/>
            <a:r>
              <a:rPr lang="en-US" sz="2400" dirty="0" err="1" smtClean="0">
                <a:effectLst/>
              </a:rPr>
              <a:t>Tổ</a:t>
            </a:r>
            <a:r>
              <a:rPr lang="en-US" sz="2400" dirty="0" smtClean="0">
                <a:effectLst/>
              </a:rPr>
              <a:t> </a:t>
            </a:r>
            <a:r>
              <a:rPr lang="en-US" sz="2400" dirty="0" err="1" smtClean="0">
                <a:effectLst/>
              </a:rPr>
              <a:t>công</a:t>
            </a:r>
            <a:r>
              <a:rPr lang="en-US" sz="2400" dirty="0" smtClean="0">
                <a:effectLst/>
              </a:rPr>
              <a:t> </a:t>
            </a:r>
            <a:r>
              <a:rPr lang="en-US" sz="2400" dirty="0" err="1" smtClean="0">
                <a:effectLst/>
              </a:rPr>
              <a:t>đoàn</a:t>
            </a:r>
            <a:r>
              <a:rPr lang="en-US" sz="2400" dirty="0" smtClean="0">
                <a:effectLst/>
              </a:rPr>
              <a:t>, </a:t>
            </a:r>
            <a:r>
              <a:rPr lang="en-US" sz="2400" dirty="0" err="1" smtClean="0">
                <a:effectLst/>
              </a:rPr>
              <a:t>Công</a:t>
            </a:r>
            <a:r>
              <a:rPr lang="en-US" sz="2400" dirty="0" smtClean="0">
                <a:effectLst/>
              </a:rPr>
              <a:t> </a:t>
            </a:r>
            <a:r>
              <a:rPr lang="en-US" sz="2400" dirty="0" err="1" smtClean="0">
                <a:effectLst/>
              </a:rPr>
              <a:t>đoàn</a:t>
            </a:r>
            <a:r>
              <a:rPr lang="en-US" sz="2400" dirty="0" smtClean="0">
                <a:effectLst/>
              </a:rPr>
              <a:t> </a:t>
            </a:r>
            <a:r>
              <a:rPr lang="en-US" sz="2400" dirty="0" err="1" smtClean="0">
                <a:effectLst/>
              </a:rPr>
              <a:t>bộ</a:t>
            </a:r>
            <a:r>
              <a:rPr lang="en-US" sz="2400" dirty="0" smtClean="0">
                <a:effectLst/>
              </a:rPr>
              <a:t> </a:t>
            </a:r>
            <a:r>
              <a:rPr lang="en-US" sz="2400" dirty="0" err="1" smtClean="0">
                <a:effectLst/>
              </a:rPr>
              <a:t>phận</a:t>
            </a:r>
            <a:endParaRPr lang="en-US" sz="2400" dirty="0">
              <a:effectLst/>
            </a:endParaRPr>
          </a:p>
        </p:txBody>
      </p:sp>
      <p:sp>
        <p:nvSpPr>
          <p:cNvPr id="44" name="AutoShape 6"/>
          <p:cNvSpPr>
            <a:spLocks noChangeArrowheads="1"/>
          </p:cNvSpPr>
          <p:nvPr/>
        </p:nvSpPr>
        <p:spPr bwMode="gray">
          <a:xfrm>
            <a:off x="2236788" y="3201988"/>
            <a:ext cx="400050" cy="449262"/>
          </a:xfrm>
          <a:prstGeom prst="chevron">
            <a:avLst>
              <a:gd name="adj" fmla="val 52514"/>
            </a:avLst>
          </a:prstGeom>
          <a:solidFill>
            <a:schemeClr val="accent1"/>
          </a:solidFill>
          <a:ln w="0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45" name="AutoShape 7"/>
          <p:cNvSpPr>
            <a:spLocks noChangeArrowheads="1"/>
          </p:cNvSpPr>
          <p:nvPr/>
        </p:nvSpPr>
        <p:spPr bwMode="gray">
          <a:xfrm>
            <a:off x="4699000" y="3201988"/>
            <a:ext cx="398463" cy="449262"/>
          </a:xfrm>
          <a:prstGeom prst="chevron">
            <a:avLst>
              <a:gd name="adj" fmla="val 52514"/>
            </a:avLst>
          </a:prstGeom>
          <a:solidFill>
            <a:schemeClr val="hlink"/>
          </a:solidFill>
          <a:ln w="0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46" name="Oval 8"/>
          <p:cNvSpPr>
            <a:spLocks noChangeArrowheads="1"/>
          </p:cNvSpPr>
          <p:nvPr/>
        </p:nvSpPr>
        <p:spPr bwMode="gray">
          <a:xfrm>
            <a:off x="5307013" y="2582863"/>
            <a:ext cx="1703387" cy="1687512"/>
          </a:xfrm>
          <a:prstGeom prst="ellipse">
            <a:avLst/>
          </a:prstGeom>
          <a:gradFill rotWithShape="1">
            <a:gsLst>
              <a:gs pos="0">
                <a:schemeClr val="hlink">
                  <a:gamma/>
                  <a:tint val="0"/>
                  <a:invGamma/>
                </a:schemeClr>
              </a:gs>
              <a:gs pos="50000">
                <a:schemeClr val="hlink"/>
              </a:gs>
              <a:gs pos="100000">
                <a:schemeClr val="hlink">
                  <a:gamma/>
                  <a:tint val="0"/>
                  <a:invGamma/>
                </a:schemeClr>
              </a:gs>
            </a:gsLst>
            <a:lin ang="2700000" scaled="1"/>
          </a:gradFill>
          <a:ln w="38100" algn="ctr">
            <a:noFill/>
            <a:round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47" name="Oval 9"/>
          <p:cNvSpPr>
            <a:spLocks noChangeArrowheads="1"/>
          </p:cNvSpPr>
          <p:nvPr/>
        </p:nvSpPr>
        <p:spPr bwMode="gray">
          <a:xfrm>
            <a:off x="5307013" y="2582863"/>
            <a:ext cx="1703387" cy="1687512"/>
          </a:xfrm>
          <a:prstGeom prst="ellipse">
            <a:avLst/>
          </a:prstGeom>
          <a:gradFill rotWithShape="1">
            <a:gsLst>
              <a:gs pos="0">
                <a:schemeClr val="hlink">
                  <a:alpha val="32001"/>
                </a:schemeClr>
              </a:gs>
              <a:gs pos="100000">
                <a:schemeClr val="hlink">
                  <a:gamma/>
                  <a:shade val="0"/>
                  <a:invGamma/>
                  <a:alpha val="89999"/>
                </a:schemeClr>
              </a:gs>
            </a:gsLst>
            <a:lin ang="2700000" scaled="1"/>
          </a:gradFill>
          <a:ln w="38100" algn="ctr">
            <a:noFill/>
            <a:round/>
            <a:headEnd/>
            <a:tailEnd/>
          </a:ln>
          <a:effectLst/>
        </p:spPr>
        <p:txBody>
          <a:bodyPr anchor="ctr">
            <a:spAutoFit/>
          </a:bodyPr>
          <a:lstStyle/>
          <a:p>
            <a:endParaRPr lang="en-US"/>
          </a:p>
        </p:txBody>
      </p:sp>
      <p:sp>
        <p:nvSpPr>
          <p:cNvPr id="48" name="Oval 10"/>
          <p:cNvSpPr>
            <a:spLocks noChangeArrowheads="1"/>
          </p:cNvSpPr>
          <p:nvPr/>
        </p:nvSpPr>
        <p:spPr bwMode="gray">
          <a:xfrm>
            <a:off x="5443538" y="2693988"/>
            <a:ext cx="1481137" cy="1466850"/>
          </a:xfrm>
          <a:prstGeom prst="ellipse">
            <a:avLst/>
          </a:prstGeom>
          <a:gradFill rotWithShape="1">
            <a:gsLst>
              <a:gs pos="0">
                <a:schemeClr val="hlink">
                  <a:gamma/>
                  <a:shade val="54118"/>
                  <a:invGamma/>
                </a:schemeClr>
              </a:gs>
              <a:gs pos="50000">
                <a:schemeClr val="hlink"/>
              </a:gs>
              <a:gs pos="100000">
                <a:schemeClr val="hlink">
                  <a:gamma/>
                  <a:shade val="54118"/>
                  <a:invGamma/>
                </a:schemeClr>
              </a:gs>
            </a:gsLst>
            <a:lin ang="18900000" scaled="1"/>
          </a:gradFill>
          <a:ln w="38100" algn="ctr">
            <a:noFill/>
            <a:round/>
            <a:headEnd/>
            <a:tailEnd/>
          </a:ln>
          <a:effectLst/>
        </p:spPr>
        <p:txBody>
          <a:bodyPr anchor="ctr">
            <a:spAutoFit/>
          </a:bodyPr>
          <a:lstStyle/>
          <a:p>
            <a:endParaRPr lang="en-US"/>
          </a:p>
        </p:txBody>
      </p:sp>
      <p:sp>
        <p:nvSpPr>
          <p:cNvPr id="49" name="Oval 11"/>
          <p:cNvSpPr>
            <a:spLocks noChangeArrowheads="1"/>
          </p:cNvSpPr>
          <p:nvPr/>
        </p:nvSpPr>
        <p:spPr bwMode="gray">
          <a:xfrm>
            <a:off x="5532438" y="2701925"/>
            <a:ext cx="1481137" cy="1466850"/>
          </a:xfrm>
          <a:prstGeom prst="ellipse">
            <a:avLst/>
          </a:prstGeom>
          <a:gradFill rotWithShape="1">
            <a:gsLst>
              <a:gs pos="0">
                <a:schemeClr val="hlink">
                  <a:gamma/>
                  <a:shade val="63529"/>
                  <a:invGamma/>
                </a:schemeClr>
              </a:gs>
              <a:gs pos="100000">
                <a:schemeClr val="hlink">
                  <a:alpha val="0"/>
                </a:schemeClr>
              </a:gs>
            </a:gsLst>
            <a:lin ang="2700000" scaled="1"/>
          </a:gradFill>
          <a:ln w="38100" algn="ctr">
            <a:noFill/>
            <a:round/>
            <a:headEnd/>
            <a:tailEnd/>
          </a:ln>
          <a:effectLst/>
        </p:spPr>
        <p:txBody>
          <a:bodyPr anchor="ctr">
            <a:spAutoFit/>
          </a:bodyPr>
          <a:lstStyle/>
          <a:p>
            <a:endParaRPr lang="en-US"/>
          </a:p>
        </p:txBody>
      </p:sp>
      <p:sp>
        <p:nvSpPr>
          <p:cNvPr id="50" name="Oval 12"/>
          <p:cNvSpPr>
            <a:spLocks noChangeArrowheads="1"/>
          </p:cNvSpPr>
          <p:nvPr/>
        </p:nvSpPr>
        <p:spPr bwMode="gray">
          <a:xfrm>
            <a:off x="5586413" y="2765425"/>
            <a:ext cx="1335087" cy="1320800"/>
          </a:xfrm>
          <a:prstGeom prst="ellipse">
            <a:avLst/>
          </a:prstGeom>
          <a:solidFill>
            <a:srgbClr val="333333"/>
          </a:solidFill>
          <a:ln w="38100" algn="ctr">
            <a:noFill/>
            <a:round/>
            <a:headEnd/>
            <a:tailEnd/>
          </a:ln>
          <a:effectLst/>
        </p:spPr>
        <p:txBody>
          <a:bodyPr anchor="ctr">
            <a:spAutoFit/>
          </a:bodyPr>
          <a:lstStyle/>
          <a:p>
            <a:endParaRPr lang="en-US"/>
          </a:p>
        </p:txBody>
      </p:sp>
      <p:sp>
        <p:nvSpPr>
          <p:cNvPr id="51" name="Oval 13"/>
          <p:cNvSpPr>
            <a:spLocks noChangeArrowheads="1"/>
          </p:cNvSpPr>
          <p:nvPr/>
        </p:nvSpPr>
        <p:spPr bwMode="gray">
          <a:xfrm>
            <a:off x="381000" y="2578100"/>
            <a:ext cx="1703388" cy="1687513"/>
          </a:xfrm>
          <a:prstGeom prst="ellipse">
            <a:avLst/>
          </a:prstGeom>
          <a:gradFill rotWithShape="1">
            <a:gsLst>
              <a:gs pos="0">
                <a:schemeClr val="folHlink">
                  <a:gamma/>
                  <a:tint val="0"/>
                  <a:invGamma/>
                </a:schemeClr>
              </a:gs>
              <a:gs pos="50000">
                <a:schemeClr val="folHlink"/>
              </a:gs>
              <a:gs pos="100000">
                <a:schemeClr val="folHlink">
                  <a:gamma/>
                  <a:tint val="0"/>
                  <a:invGamma/>
                </a:schemeClr>
              </a:gs>
            </a:gsLst>
            <a:lin ang="2700000" scaled="1"/>
          </a:gradFill>
          <a:ln w="38100" algn="ctr">
            <a:noFill/>
            <a:round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52" name="Oval 15"/>
          <p:cNvSpPr>
            <a:spLocks noChangeArrowheads="1"/>
          </p:cNvSpPr>
          <p:nvPr/>
        </p:nvSpPr>
        <p:spPr bwMode="gray">
          <a:xfrm>
            <a:off x="492125" y="2687638"/>
            <a:ext cx="1481138" cy="1466850"/>
          </a:xfrm>
          <a:prstGeom prst="ellipse">
            <a:avLst/>
          </a:prstGeom>
          <a:gradFill rotWithShape="1">
            <a:gsLst>
              <a:gs pos="0">
                <a:schemeClr val="folHlink">
                  <a:gamma/>
                  <a:shade val="54118"/>
                  <a:invGamma/>
                </a:schemeClr>
              </a:gs>
              <a:gs pos="50000">
                <a:schemeClr val="folHlink"/>
              </a:gs>
              <a:gs pos="100000">
                <a:schemeClr val="folHlink">
                  <a:gamma/>
                  <a:shade val="54118"/>
                  <a:invGamma/>
                </a:schemeClr>
              </a:gs>
            </a:gsLst>
            <a:lin ang="18900000" scaled="1"/>
          </a:gradFill>
          <a:ln w="38100" algn="ctr">
            <a:noFill/>
            <a:round/>
            <a:headEnd/>
            <a:tailEnd/>
          </a:ln>
          <a:effectLst/>
        </p:spPr>
        <p:txBody>
          <a:bodyPr anchor="ctr">
            <a:spAutoFit/>
          </a:bodyPr>
          <a:lstStyle/>
          <a:p>
            <a:endParaRPr lang="en-US"/>
          </a:p>
        </p:txBody>
      </p:sp>
      <p:sp>
        <p:nvSpPr>
          <p:cNvPr id="53" name="Oval 16"/>
          <p:cNvSpPr>
            <a:spLocks noChangeArrowheads="1"/>
          </p:cNvSpPr>
          <p:nvPr/>
        </p:nvSpPr>
        <p:spPr bwMode="gray">
          <a:xfrm>
            <a:off x="493713" y="2690813"/>
            <a:ext cx="1481137" cy="1466850"/>
          </a:xfrm>
          <a:prstGeom prst="ellipse">
            <a:avLst/>
          </a:prstGeom>
          <a:gradFill rotWithShape="1">
            <a:gsLst>
              <a:gs pos="0">
                <a:schemeClr val="folHlink">
                  <a:gamma/>
                  <a:shade val="63529"/>
                  <a:invGamma/>
                </a:schemeClr>
              </a:gs>
              <a:gs pos="100000">
                <a:schemeClr val="folHlink">
                  <a:alpha val="0"/>
                </a:schemeClr>
              </a:gs>
            </a:gsLst>
            <a:lin ang="2700000" scaled="1"/>
          </a:gradFill>
          <a:ln w="38100" algn="ctr">
            <a:noFill/>
            <a:round/>
            <a:headEnd/>
            <a:tailEnd/>
          </a:ln>
          <a:effectLst/>
        </p:spPr>
        <p:txBody>
          <a:bodyPr anchor="ctr">
            <a:spAutoFit/>
          </a:bodyPr>
          <a:lstStyle/>
          <a:p>
            <a:endParaRPr lang="en-US"/>
          </a:p>
        </p:txBody>
      </p:sp>
      <p:sp>
        <p:nvSpPr>
          <p:cNvPr id="54" name="Oval 17"/>
          <p:cNvSpPr>
            <a:spLocks noChangeArrowheads="1"/>
          </p:cNvSpPr>
          <p:nvPr/>
        </p:nvSpPr>
        <p:spPr bwMode="gray">
          <a:xfrm>
            <a:off x="566738" y="2762250"/>
            <a:ext cx="1333500" cy="1320800"/>
          </a:xfrm>
          <a:prstGeom prst="ellipse">
            <a:avLst/>
          </a:prstGeom>
          <a:solidFill>
            <a:srgbClr val="333333"/>
          </a:solidFill>
          <a:ln w="38100" algn="ctr">
            <a:noFill/>
            <a:round/>
            <a:headEnd/>
            <a:tailEnd/>
          </a:ln>
          <a:effectLst/>
        </p:spPr>
        <p:txBody>
          <a:bodyPr anchor="ctr">
            <a:spAutoFit/>
          </a:bodyPr>
          <a:lstStyle/>
          <a:p>
            <a:endParaRPr lang="en-US"/>
          </a:p>
        </p:txBody>
      </p:sp>
      <p:grpSp>
        <p:nvGrpSpPr>
          <p:cNvPr id="55" name="Group 18"/>
          <p:cNvGrpSpPr>
            <a:grpSpLocks/>
          </p:cNvGrpSpPr>
          <p:nvPr/>
        </p:nvGrpSpPr>
        <p:grpSpPr bwMode="auto">
          <a:xfrm>
            <a:off x="587375" y="2781300"/>
            <a:ext cx="1290638" cy="1277938"/>
            <a:chOff x="4166" y="1706"/>
            <a:chExt cx="1252" cy="1252"/>
          </a:xfrm>
        </p:grpSpPr>
        <p:sp>
          <p:nvSpPr>
            <p:cNvPr id="56" name="Oval 19"/>
            <p:cNvSpPr>
              <a:spLocks noChangeArrowheads="1"/>
            </p:cNvSpPr>
            <p:nvPr/>
          </p:nvSpPr>
          <p:spPr bwMode="gray">
            <a:xfrm>
              <a:off x="4166" y="1706"/>
              <a:ext cx="1252" cy="1252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shade val="46275"/>
                    <a:invGamma/>
                  </a:srgbClr>
                </a:gs>
                <a:gs pos="100000">
                  <a:srgbClr val="D6E1E2"/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57" name="Oval 20"/>
            <p:cNvSpPr>
              <a:spLocks noChangeArrowheads="1"/>
            </p:cNvSpPr>
            <p:nvPr/>
          </p:nvSpPr>
          <p:spPr bwMode="gray">
            <a:xfrm>
              <a:off x="4182" y="1713"/>
              <a:ext cx="1222" cy="1221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alpha val="0"/>
                  </a:srgbClr>
                </a:gs>
                <a:gs pos="100000">
                  <a:srgbClr val="D6E1E2">
                    <a:gamma/>
                    <a:tint val="34902"/>
                    <a:invGamma/>
                  </a:srgbClr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58" name="Oval 21"/>
            <p:cNvSpPr>
              <a:spLocks noChangeArrowheads="1"/>
            </p:cNvSpPr>
            <p:nvPr/>
          </p:nvSpPr>
          <p:spPr bwMode="gray">
            <a:xfrm>
              <a:off x="4195" y="1725"/>
              <a:ext cx="1162" cy="1141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shade val="79216"/>
                    <a:invGamma/>
                  </a:srgbClr>
                </a:gs>
                <a:gs pos="100000">
                  <a:srgbClr val="D6E1E2">
                    <a:alpha val="48000"/>
                  </a:srgbClr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59" name="Oval 22"/>
            <p:cNvSpPr>
              <a:spLocks noChangeArrowheads="1"/>
            </p:cNvSpPr>
            <p:nvPr/>
          </p:nvSpPr>
          <p:spPr bwMode="gray">
            <a:xfrm>
              <a:off x="4263" y="1757"/>
              <a:ext cx="1033" cy="926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tint val="0"/>
                    <a:invGamma/>
                  </a:srgbClr>
                </a:gs>
                <a:gs pos="100000">
                  <a:srgbClr val="D6E1E2">
                    <a:alpha val="38000"/>
                  </a:srgbClr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endParaRPr lang="en-US"/>
            </a:p>
          </p:txBody>
        </p:sp>
      </p:grpSp>
      <p:sp>
        <p:nvSpPr>
          <p:cNvPr id="60" name="Oval 23"/>
          <p:cNvSpPr>
            <a:spLocks noChangeArrowheads="1"/>
          </p:cNvSpPr>
          <p:nvPr/>
        </p:nvSpPr>
        <p:spPr bwMode="gray">
          <a:xfrm>
            <a:off x="2844800" y="2582863"/>
            <a:ext cx="1703388" cy="1687512"/>
          </a:xfrm>
          <a:prstGeom prst="ellipse">
            <a:avLst/>
          </a:prstGeom>
          <a:gradFill rotWithShape="1">
            <a:gsLst>
              <a:gs pos="0">
                <a:schemeClr val="accent1">
                  <a:gamma/>
                  <a:tint val="0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tint val="0"/>
                  <a:invGamma/>
                </a:schemeClr>
              </a:gs>
            </a:gsLst>
            <a:lin ang="2700000" scaled="1"/>
          </a:gradFill>
          <a:ln w="38100" algn="ctr">
            <a:noFill/>
            <a:round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61" name="Oval 24"/>
          <p:cNvSpPr>
            <a:spLocks noChangeArrowheads="1"/>
          </p:cNvSpPr>
          <p:nvPr/>
        </p:nvSpPr>
        <p:spPr bwMode="gray">
          <a:xfrm>
            <a:off x="2844800" y="2582863"/>
            <a:ext cx="1703388" cy="1687512"/>
          </a:xfrm>
          <a:prstGeom prst="ellipse">
            <a:avLst/>
          </a:prstGeom>
          <a:gradFill rotWithShape="1">
            <a:gsLst>
              <a:gs pos="0">
                <a:schemeClr val="accent1">
                  <a:alpha val="32001"/>
                </a:schemeClr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2700000" scaled="1"/>
          </a:gradFill>
          <a:ln w="38100" algn="ctr">
            <a:noFill/>
            <a:round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62" name="Oval 25"/>
          <p:cNvSpPr>
            <a:spLocks noChangeArrowheads="1"/>
          </p:cNvSpPr>
          <p:nvPr/>
        </p:nvSpPr>
        <p:spPr bwMode="gray">
          <a:xfrm>
            <a:off x="2955925" y="2693988"/>
            <a:ext cx="1481138" cy="1466850"/>
          </a:xfrm>
          <a:prstGeom prst="ellipse">
            <a:avLst/>
          </a:prstGeom>
          <a:gradFill rotWithShape="1">
            <a:gsLst>
              <a:gs pos="0">
                <a:schemeClr val="accent1">
                  <a:gamma/>
                  <a:shade val="54118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54118"/>
                  <a:invGamma/>
                </a:schemeClr>
              </a:gs>
            </a:gsLst>
            <a:lin ang="18900000" scaled="1"/>
          </a:gradFill>
          <a:ln w="38100" algn="ctr">
            <a:noFill/>
            <a:round/>
            <a:headEnd/>
            <a:tailEnd/>
          </a:ln>
          <a:effectLst/>
        </p:spPr>
        <p:txBody>
          <a:bodyPr anchor="ctr">
            <a:spAutoFit/>
          </a:bodyPr>
          <a:lstStyle/>
          <a:p>
            <a:endParaRPr lang="en-US"/>
          </a:p>
        </p:txBody>
      </p:sp>
      <p:sp>
        <p:nvSpPr>
          <p:cNvPr id="63" name="Oval 26"/>
          <p:cNvSpPr>
            <a:spLocks noChangeArrowheads="1"/>
          </p:cNvSpPr>
          <p:nvPr/>
        </p:nvSpPr>
        <p:spPr bwMode="gray">
          <a:xfrm>
            <a:off x="2957513" y="2695575"/>
            <a:ext cx="1481137" cy="1466850"/>
          </a:xfrm>
          <a:prstGeom prst="ellipse">
            <a:avLst/>
          </a:prstGeom>
          <a:gradFill rotWithShape="1">
            <a:gsLst>
              <a:gs pos="0">
                <a:schemeClr val="accent1">
                  <a:gamma/>
                  <a:shade val="63529"/>
                  <a:invGamma/>
                </a:schemeClr>
              </a:gs>
              <a:gs pos="100000">
                <a:schemeClr val="accent1">
                  <a:alpha val="0"/>
                </a:schemeClr>
              </a:gs>
            </a:gsLst>
            <a:lin ang="2700000" scaled="1"/>
          </a:gradFill>
          <a:ln w="38100" algn="ctr">
            <a:noFill/>
            <a:round/>
            <a:headEnd/>
            <a:tailEnd/>
          </a:ln>
          <a:effectLst/>
        </p:spPr>
        <p:txBody>
          <a:bodyPr anchor="ctr">
            <a:spAutoFit/>
          </a:bodyPr>
          <a:lstStyle/>
          <a:p>
            <a:endParaRPr lang="en-US"/>
          </a:p>
        </p:txBody>
      </p:sp>
      <p:sp>
        <p:nvSpPr>
          <p:cNvPr id="64" name="Oval 27"/>
          <p:cNvSpPr>
            <a:spLocks noChangeArrowheads="1"/>
          </p:cNvSpPr>
          <p:nvPr/>
        </p:nvSpPr>
        <p:spPr bwMode="gray">
          <a:xfrm>
            <a:off x="3028950" y="2765425"/>
            <a:ext cx="1333500" cy="1320800"/>
          </a:xfrm>
          <a:prstGeom prst="ellipse">
            <a:avLst/>
          </a:prstGeom>
          <a:solidFill>
            <a:srgbClr val="333333"/>
          </a:solidFill>
          <a:ln w="38100" algn="ctr">
            <a:noFill/>
            <a:round/>
            <a:headEnd/>
            <a:tailEnd/>
          </a:ln>
          <a:effectLst/>
        </p:spPr>
        <p:txBody>
          <a:bodyPr anchor="ctr">
            <a:spAutoFit/>
          </a:bodyPr>
          <a:lstStyle/>
          <a:p>
            <a:endParaRPr lang="en-US"/>
          </a:p>
        </p:txBody>
      </p:sp>
      <p:grpSp>
        <p:nvGrpSpPr>
          <p:cNvPr id="65" name="Group 28"/>
          <p:cNvGrpSpPr>
            <a:grpSpLocks/>
          </p:cNvGrpSpPr>
          <p:nvPr/>
        </p:nvGrpSpPr>
        <p:grpSpPr bwMode="auto">
          <a:xfrm>
            <a:off x="3051175" y="2781300"/>
            <a:ext cx="1290638" cy="1277938"/>
            <a:chOff x="4166" y="1706"/>
            <a:chExt cx="1252" cy="1252"/>
          </a:xfrm>
        </p:grpSpPr>
        <p:sp>
          <p:nvSpPr>
            <p:cNvPr id="66" name="Oval 29"/>
            <p:cNvSpPr>
              <a:spLocks noChangeArrowheads="1"/>
            </p:cNvSpPr>
            <p:nvPr/>
          </p:nvSpPr>
          <p:spPr bwMode="gray">
            <a:xfrm>
              <a:off x="4166" y="1706"/>
              <a:ext cx="1252" cy="1252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shade val="46275"/>
                    <a:invGamma/>
                  </a:srgbClr>
                </a:gs>
                <a:gs pos="100000">
                  <a:srgbClr val="D6E1E2"/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67" name="Oval 30"/>
            <p:cNvSpPr>
              <a:spLocks noChangeArrowheads="1"/>
            </p:cNvSpPr>
            <p:nvPr/>
          </p:nvSpPr>
          <p:spPr bwMode="gray">
            <a:xfrm>
              <a:off x="4182" y="1713"/>
              <a:ext cx="1222" cy="1221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alpha val="0"/>
                  </a:srgbClr>
                </a:gs>
                <a:gs pos="100000">
                  <a:srgbClr val="D6E1E2">
                    <a:gamma/>
                    <a:tint val="34902"/>
                    <a:invGamma/>
                  </a:srgbClr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68" name="Oval 31"/>
            <p:cNvSpPr>
              <a:spLocks noChangeArrowheads="1"/>
            </p:cNvSpPr>
            <p:nvPr/>
          </p:nvSpPr>
          <p:spPr bwMode="gray">
            <a:xfrm>
              <a:off x="4195" y="1725"/>
              <a:ext cx="1162" cy="1141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shade val="79216"/>
                    <a:invGamma/>
                  </a:srgbClr>
                </a:gs>
                <a:gs pos="100000">
                  <a:srgbClr val="D6E1E2">
                    <a:alpha val="48000"/>
                  </a:srgbClr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69" name="Oval 32"/>
            <p:cNvSpPr>
              <a:spLocks noChangeArrowheads="1"/>
            </p:cNvSpPr>
            <p:nvPr/>
          </p:nvSpPr>
          <p:spPr bwMode="gray">
            <a:xfrm>
              <a:off x="4263" y="1757"/>
              <a:ext cx="1033" cy="926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tint val="0"/>
                    <a:invGamma/>
                  </a:srgbClr>
                </a:gs>
                <a:gs pos="100000">
                  <a:srgbClr val="D6E1E2">
                    <a:alpha val="38000"/>
                  </a:srgbClr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endParaRPr lang="en-US"/>
            </a:p>
          </p:txBody>
        </p:sp>
      </p:grpSp>
      <p:grpSp>
        <p:nvGrpSpPr>
          <p:cNvPr id="70" name="Group 33"/>
          <p:cNvGrpSpPr>
            <a:grpSpLocks/>
          </p:cNvGrpSpPr>
          <p:nvPr/>
        </p:nvGrpSpPr>
        <p:grpSpPr bwMode="auto">
          <a:xfrm>
            <a:off x="5597525" y="2781300"/>
            <a:ext cx="1292225" cy="1277938"/>
            <a:chOff x="4166" y="1706"/>
            <a:chExt cx="1252" cy="1252"/>
          </a:xfrm>
        </p:grpSpPr>
        <p:sp>
          <p:nvSpPr>
            <p:cNvPr id="71" name="Oval 34"/>
            <p:cNvSpPr>
              <a:spLocks noChangeArrowheads="1"/>
            </p:cNvSpPr>
            <p:nvPr/>
          </p:nvSpPr>
          <p:spPr bwMode="gray">
            <a:xfrm>
              <a:off x="4166" y="1706"/>
              <a:ext cx="1252" cy="1252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shade val="46275"/>
                    <a:invGamma/>
                  </a:srgbClr>
                </a:gs>
                <a:gs pos="100000">
                  <a:srgbClr val="D6E1E2"/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72" name="Oval 35"/>
            <p:cNvSpPr>
              <a:spLocks noChangeArrowheads="1"/>
            </p:cNvSpPr>
            <p:nvPr/>
          </p:nvSpPr>
          <p:spPr bwMode="gray">
            <a:xfrm>
              <a:off x="4182" y="1713"/>
              <a:ext cx="1222" cy="1221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alpha val="0"/>
                  </a:srgbClr>
                </a:gs>
                <a:gs pos="100000">
                  <a:srgbClr val="D6E1E2">
                    <a:gamma/>
                    <a:tint val="34902"/>
                    <a:invGamma/>
                  </a:srgbClr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73" name="Oval 36"/>
            <p:cNvSpPr>
              <a:spLocks noChangeArrowheads="1"/>
            </p:cNvSpPr>
            <p:nvPr/>
          </p:nvSpPr>
          <p:spPr bwMode="gray">
            <a:xfrm>
              <a:off x="4195" y="1725"/>
              <a:ext cx="1162" cy="1141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shade val="79216"/>
                    <a:invGamma/>
                  </a:srgbClr>
                </a:gs>
                <a:gs pos="100000">
                  <a:srgbClr val="D6E1E2">
                    <a:alpha val="48000"/>
                  </a:srgbClr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74" name="Oval 37"/>
            <p:cNvSpPr>
              <a:spLocks noChangeArrowheads="1"/>
            </p:cNvSpPr>
            <p:nvPr/>
          </p:nvSpPr>
          <p:spPr bwMode="gray">
            <a:xfrm>
              <a:off x="4263" y="1757"/>
              <a:ext cx="1033" cy="926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tint val="0"/>
                    <a:invGamma/>
                  </a:srgbClr>
                </a:gs>
                <a:gs pos="100000">
                  <a:srgbClr val="D6E1E2">
                    <a:alpha val="38000"/>
                  </a:srgbClr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endParaRPr lang="en-US"/>
            </a:p>
          </p:txBody>
        </p:sp>
      </p:grpSp>
      <p:sp>
        <p:nvSpPr>
          <p:cNvPr id="75" name="Text Box 38"/>
          <p:cNvSpPr txBox="1">
            <a:spLocks noChangeArrowheads="1"/>
          </p:cNvSpPr>
          <p:nvPr/>
        </p:nvSpPr>
        <p:spPr bwMode="gray">
          <a:xfrm>
            <a:off x="647700" y="3035300"/>
            <a:ext cx="1142999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0" hangingPunct="0"/>
            <a:r>
              <a:rPr lang="en-US" sz="1600" b="1" dirty="0" smtClean="0">
                <a:effectLst/>
              </a:rPr>
              <a:t>15 </a:t>
            </a:r>
          </a:p>
          <a:p>
            <a:pPr algn="ctr" eaLnBrk="0" hangingPunct="0"/>
            <a:r>
              <a:rPr lang="en-US" sz="1600" b="1" dirty="0" smtClean="0">
                <a:effectLst/>
              </a:rPr>
              <a:t>ĐƠN VỊ</a:t>
            </a:r>
            <a:endParaRPr lang="en-US" sz="1600" dirty="0">
              <a:solidFill>
                <a:srgbClr val="000000"/>
              </a:solidFill>
              <a:effectLst/>
              <a:latin typeface="Arial" charset="0"/>
            </a:endParaRPr>
          </a:p>
        </p:txBody>
      </p:sp>
      <p:sp>
        <p:nvSpPr>
          <p:cNvPr id="76" name="Text Box 39"/>
          <p:cNvSpPr txBox="1">
            <a:spLocks noChangeArrowheads="1"/>
          </p:cNvSpPr>
          <p:nvPr/>
        </p:nvSpPr>
        <p:spPr bwMode="gray">
          <a:xfrm>
            <a:off x="3200400" y="3035300"/>
            <a:ext cx="1066799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0" hangingPunct="0"/>
            <a:r>
              <a:rPr lang="en-US" sz="1600" b="1" dirty="0" smtClean="0">
                <a:effectLst/>
              </a:rPr>
              <a:t>18 </a:t>
            </a:r>
          </a:p>
          <a:p>
            <a:pPr algn="ctr" eaLnBrk="0" hangingPunct="0"/>
            <a:r>
              <a:rPr lang="en-US" sz="1600" b="1" dirty="0" smtClean="0">
                <a:effectLst/>
              </a:rPr>
              <a:t>ĐƠN VỊ</a:t>
            </a:r>
            <a:endParaRPr lang="en-US" sz="1600" dirty="0">
              <a:solidFill>
                <a:srgbClr val="000000"/>
              </a:solidFill>
              <a:effectLst/>
              <a:latin typeface="Arial" charset="0"/>
            </a:endParaRPr>
          </a:p>
        </p:txBody>
      </p:sp>
      <p:sp>
        <p:nvSpPr>
          <p:cNvPr id="77" name="Text Box 40"/>
          <p:cNvSpPr txBox="1">
            <a:spLocks noChangeArrowheads="1"/>
          </p:cNvSpPr>
          <p:nvPr/>
        </p:nvSpPr>
        <p:spPr bwMode="gray">
          <a:xfrm>
            <a:off x="5778500" y="3072825"/>
            <a:ext cx="914401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0" hangingPunct="0"/>
            <a:r>
              <a:rPr lang="en-US" sz="1600" b="1" dirty="0" smtClean="0">
                <a:effectLst/>
              </a:rPr>
              <a:t>11</a:t>
            </a:r>
          </a:p>
          <a:p>
            <a:pPr algn="ctr" eaLnBrk="0" hangingPunct="0"/>
            <a:r>
              <a:rPr lang="en-US" sz="1600" b="1" dirty="0" smtClean="0">
                <a:effectLst/>
              </a:rPr>
              <a:t>VMXS</a:t>
            </a:r>
            <a:endParaRPr lang="en-US" sz="1600" b="1" dirty="0" smtClean="0">
              <a:effectLst/>
            </a:endParaRPr>
          </a:p>
        </p:txBody>
      </p:sp>
      <p:sp>
        <p:nvSpPr>
          <p:cNvPr id="91" name="Oval 13"/>
          <p:cNvSpPr>
            <a:spLocks noChangeArrowheads="1"/>
          </p:cNvSpPr>
          <p:nvPr/>
        </p:nvSpPr>
        <p:spPr bwMode="gray">
          <a:xfrm>
            <a:off x="7099300" y="2578100"/>
            <a:ext cx="1703388" cy="1687513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38100" algn="ctr">
            <a:noFill/>
            <a:round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92" name="Oval 15"/>
          <p:cNvSpPr>
            <a:spLocks noChangeArrowheads="1"/>
          </p:cNvSpPr>
          <p:nvPr/>
        </p:nvSpPr>
        <p:spPr bwMode="gray">
          <a:xfrm>
            <a:off x="7210425" y="2611438"/>
            <a:ext cx="1481138" cy="1466850"/>
          </a:xfrm>
          <a:prstGeom prst="ellipse">
            <a:avLst/>
          </a:prstGeom>
          <a:gradFill rotWithShape="1">
            <a:gsLst>
              <a:gs pos="0">
                <a:schemeClr val="folHlink">
                  <a:gamma/>
                  <a:shade val="54118"/>
                  <a:invGamma/>
                </a:schemeClr>
              </a:gs>
              <a:gs pos="50000">
                <a:schemeClr val="folHlink"/>
              </a:gs>
              <a:gs pos="100000">
                <a:schemeClr val="folHlink">
                  <a:gamma/>
                  <a:shade val="54118"/>
                  <a:invGamma/>
                </a:schemeClr>
              </a:gs>
            </a:gsLst>
            <a:lin ang="18900000" scaled="1"/>
          </a:gradFill>
          <a:ln w="38100" algn="ctr">
            <a:noFill/>
            <a:round/>
            <a:headEnd/>
            <a:tailEnd/>
          </a:ln>
          <a:effectLst/>
        </p:spPr>
        <p:txBody>
          <a:bodyPr anchor="ctr">
            <a:spAutoFit/>
          </a:bodyPr>
          <a:lstStyle/>
          <a:p>
            <a:endParaRPr lang="en-US"/>
          </a:p>
        </p:txBody>
      </p:sp>
      <p:sp>
        <p:nvSpPr>
          <p:cNvPr id="93" name="Oval 16"/>
          <p:cNvSpPr>
            <a:spLocks noChangeArrowheads="1"/>
          </p:cNvSpPr>
          <p:nvPr/>
        </p:nvSpPr>
        <p:spPr bwMode="gray">
          <a:xfrm>
            <a:off x="7212013" y="2614613"/>
            <a:ext cx="1481137" cy="1466850"/>
          </a:xfrm>
          <a:prstGeom prst="ellipse">
            <a:avLst/>
          </a:prstGeom>
          <a:gradFill rotWithShape="1">
            <a:gsLst>
              <a:gs pos="0">
                <a:schemeClr val="folHlink">
                  <a:gamma/>
                  <a:shade val="63529"/>
                  <a:invGamma/>
                </a:schemeClr>
              </a:gs>
              <a:gs pos="100000">
                <a:schemeClr val="folHlink">
                  <a:alpha val="0"/>
                </a:schemeClr>
              </a:gs>
            </a:gsLst>
            <a:lin ang="2700000" scaled="1"/>
          </a:gradFill>
          <a:ln w="38100" algn="ctr">
            <a:noFill/>
            <a:round/>
            <a:headEnd/>
            <a:tailEnd/>
          </a:ln>
          <a:effectLst/>
        </p:spPr>
        <p:txBody>
          <a:bodyPr anchor="ctr">
            <a:spAutoFit/>
          </a:bodyPr>
          <a:lstStyle/>
          <a:p>
            <a:endParaRPr lang="en-US"/>
          </a:p>
        </p:txBody>
      </p:sp>
      <p:sp>
        <p:nvSpPr>
          <p:cNvPr id="94" name="Oval 17"/>
          <p:cNvSpPr>
            <a:spLocks noChangeArrowheads="1"/>
          </p:cNvSpPr>
          <p:nvPr/>
        </p:nvSpPr>
        <p:spPr bwMode="gray">
          <a:xfrm>
            <a:off x="7285038" y="2686050"/>
            <a:ext cx="1333500" cy="1320800"/>
          </a:xfrm>
          <a:prstGeom prst="ellipse">
            <a:avLst/>
          </a:prstGeom>
          <a:solidFill>
            <a:srgbClr val="333333"/>
          </a:solidFill>
          <a:ln w="38100" algn="ctr">
            <a:noFill/>
            <a:round/>
            <a:headEnd/>
            <a:tailEnd/>
          </a:ln>
          <a:effectLst/>
        </p:spPr>
        <p:txBody>
          <a:bodyPr anchor="ctr">
            <a:spAutoFit/>
          </a:bodyPr>
          <a:lstStyle/>
          <a:p>
            <a:endParaRPr lang="en-US"/>
          </a:p>
        </p:txBody>
      </p:sp>
      <p:grpSp>
        <p:nvGrpSpPr>
          <p:cNvPr id="95" name="Group 18"/>
          <p:cNvGrpSpPr>
            <a:grpSpLocks/>
          </p:cNvGrpSpPr>
          <p:nvPr/>
        </p:nvGrpSpPr>
        <p:grpSpPr bwMode="auto">
          <a:xfrm>
            <a:off x="7305675" y="2705100"/>
            <a:ext cx="1290638" cy="1277938"/>
            <a:chOff x="4166" y="1706"/>
            <a:chExt cx="1252" cy="1252"/>
          </a:xfrm>
        </p:grpSpPr>
        <p:sp>
          <p:nvSpPr>
            <p:cNvPr id="96" name="Oval 19"/>
            <p:cNvSpPr>
              <a:spLocks noChangeArrowheads="1"/>
            </p:cNvSpPr>
            <p:nvPr/>
          </p:nvSpPr>
          <p:spPr bwMode="gray">
            <a:xfrm>
              <a:off x="4166" y="1706"/>
              <a:ext cx="1252" cy="1252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shade val="46275"/>
                    <a:invGamma/>
                  </a:srgbClr>
                </a:gs>
                <a:gs pos="100000">
                  <a:srgbClr val="D6E1E2"/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97" name="Oval 20"/>
            <p:cNvSpPr>
              <a:spLocks noChangeArrowheads="1"/>
            </p:cNvSpPr>
            <p:nvPr/>
          </p:nvSpPr>
          <p:spPr bwMode="gray">
            <a:xfrm>
              <a:off x="4182" y="1713"/>
              <a:ext cx="1222" cy="1221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alpha val="0"/>
                  </a:srgbClr>
                </a:gs>
                <a:gs pos="100000">
                  <a:srgbClr val="D6E1E2">
                    <a:gamma/>
                    <a:tint val="34902"/>
                    <a:invGamma/>
                  </a:srgbClr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98" name="Oval 21"/>
            <p:cNvSpPr>
              <a:spLocks noChangeArrowheads="1"/>
            </p:cNvSpPr>
            <p:nvPr/>
          </p:nvSpPr>
          <p:spPr bwMode="gray">
            <a:xfrm>
              <a:off x="4195" y="1725"/>
              <a:ext cx="1162" cy="1141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shade val="79216"/>
                    <a:invGamma/>
                  </a:srgbClr>
                </a:gs>
                <a:gs pos="100000">
                  <a:srgbClr val="D6E1E2">
                    <a:alpha val="48000"/>
                  </a:srgbClr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99" name="Oval 22"/>
            <p:cNvSpPr>
              <a:spLocks noChangeArrowheads="1"/>
            </p:cNvSpPr>
            <p:nvPr/>
          </p:nvSpPr>
          <p:spPr bwMode="gray">
            <a:xfrm>
              <a:off x="4263" y="1757"/>
              <a:ext cx="1033" cy="926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tint val="0"/>
                    <a:invGamma/>
                  </a:srgbClr>
                </a:gs>
                <a:gs pos="100000">
                  <a:srgbClr val="D6E1E2">
                    <a:alpha val="38000"/>
                  </a:srgbClr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endParaRPr lang="en-US"/>
            </a:p>
          </p:txBody>
        </p:sp>
      </p:grpSp>
      <p:sp>
        <p:nvSpPr>
          <p:cNvPr id="100" name="Text Box 38"/>
          <p:cNvSpPr txBox="1">
            <a:spLocks noChangeArrowheads="1"/>
          </p:cNvSpPr>
          <p:nvPr/>
        </p:nvSpPr>
        <p:spPr bwMode="gray">
          <a:xfrm>
            <a:off x="7366000" y="2959100"/>
            <a:ext cx="1142999" cy="83099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0" hangingPunct="0"/>
            <a:r>
              <a:rPr lang="en-US" sz="1600" b="1" dirty="0" smtClean="0">
                <a:effectLst/>
              </a:rPr>
              <a:t>6</a:t>
            </a:r>
          </a:p>
          <a:p>
            <a:pPr algn="ctr" eaLnBrk="0" hangingPunct="0"/>
            <a:r>
              <a:rPr lang="en-US" sz="1600" b="1" dirty="0" err="1" smtClean="0">
                <a:effectLst/>
              </a:rPr>
              <a:t>Vững</a:t>
            </a:r>
            <a:r>
              <a:rPr lang="en-US" sz="1600" b="1" dirty="0" smtClean="0">
                <a:effectLst/>
              </a:rPr>
              <a:t> </a:t>
            </a:r>
            <a:r>
              <a:rPr lang="en-US" sz="1600" b="1" dirty="0" err="1" smtClean="0">
                <a:effectLst/>
              </a:rPr>
              <a:t>mạnh</a:t>
            </a:r>
            <a:endParaRPr lang="en-US" sz="1600" b="1" dirty="0" smtClean="0">
              <a:effectLst/>
            </a:endParaRPr>
          </a:p>
        </p:txBody>
      </p:sp>
      <p:sp>
        <p:nvSpPr>
          <p:cNvPr id="101" name="Chevron 100"/>
          <p:cNvSpPr/>
          <p:nvPr/>
        </p:nvSpPr>
        <p:spPr bwMode="auto">
          <a:xfrm rot="14606097">
            <a:off x="6313483" y="4256083"/>
            <a:ext cx="381000" cy="381000"/>
          </a:xfrm>
          <a:prstGeom prst="chevron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2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erdana" pitchFamily="34" charset="0"/>
            </a:endParaRPr>
          </a:p>
        </p:txBody>
      </p:sp>
      <p:sp>
        <p:nvSpPr>
          <p:cNvPr id="102" name="Chevron 101"/>
          <p:cNvSpPr/>
          <p:nvPr/>
        </p:nvSpPr>
        <p:spPr bwMode="auto">
          <a:xfrm rot="18259113">
            <a:off x="7456482" y="4256083"/>
            <a:ext cx="381000" cy="381000"/>
          </a:xfrm>
          <a:prstGeom prst="chevron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2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erdan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FF66FF"/>
                </a:solidFill>
              </a:rPr>
              <a:t>II. </a:t>
            </a:r>
            <a:r>
              <a:rPr lang="en-US" dirty="0" err="1" smtClean="0">
                <a:solidFill>
                  <a:srgbClr val="FF66FF"/>
                </a:solidFill>
              </a:rPr>
              <a:t>Kết</a:t>
            </a:r>
            <a:r>
              <a:rPr lang="en-US" dirty="0" smtClean="0">
                <a:solidFill>
                  <a:srgbClr val="FF66FF"/>
                </a:solidFill>
              </a:rPr>
              <a:t> </a:t>
            </a:r>
            <a:r>
              <a:rPr lang="en-US" dirty="0" err="1" smtClean="0">
                <a:solidFill>
                  <a:srgbClr val="FF66FF"/>
                </a:solidFill>
              </a:rPr>
              <a:t>quả</a:t>
            </a:r>
            <a:r>
              <a:rPr lang="en-US" dirty="0" smtClean="0">
                <a:solidFill>
                  <a:srgbClr val="FF66FF"/>
                </a:solidFill>
              </a:rPr>
              <a:t> </a:t>
            </a:r>
            <a:r>
              <a:rPr lang="en-US" dirty="0" err="1" smtClean="0">
                <a:solidFill>
                  <a:srgbClr val="FF66FF"/>
                </a:solidFill>
              </a:rPr>
              <a:t>thi</a:t>
            </a:r>
            <a:r>
              <a:rPr lang="en-US" dirty="0" smtClean="0">
                <a:solidFill>
                  <a:srgbClr val="FF66FF"/>
                </a:solidFill>
              </a:rPr>
              <a:t> </a:t>
            </a:r>
            <a:r>
              <a:rPr lang="en-US" dirty="0" err="1" smtClean="0">
                <a:solidFill>
                  <a:srgbClr val="FF66FF"/>
                </a:solidFill>
              </a:rPr>
              <a:t>đua</a:t>
            </a:r>
            <a:r>
              <a:rPr lang="en-US" dirty="0" smtClean="0">
                <a:solidFill>
                  <a:srgbClr val="FF66FF"/>
                </a:solidFill>
              </a:rPr>
              <a:t> </a:t>
            </a:r>
            <a:r>
              <a:rPr lang="en-US" dirty="0" err="1" smtClean="0">
                <a:solidFill>
                  <a:srgbClr val="FF66FF"/>
                </a:solidFill>
              </a:rPr>
              <a:t>năm</a:t>
            </a:r>
            <a:r>
              <a:rPr lang="en-US" dirty="0" smtClean="0">
                <a:solidFill>
                  <a:srgbClr val="FF66FF"/>
                </a:solidFill>
              </a:rPr>
              <a:t> </a:t>
            </a:r>
            <a:r>
              <a:rPr lang="en-US" dirty="0" err="1" smtClean="0">
                <a:solidFill>
                  <a:srgbClr val="FF66FF"/>
                </a:solidFill>
              </a:rPr>
              <a:t>học</a:t>
            </a:r>
            <a:r>
              <a:rPr lang="en-US" dirty="0" smtClean="0">
                <a:solidFill>
                  <a:srgbClr val="FF66FF"/>
                </a:solidFill>
              </a:rPr>
              <a:t> </a:t>
            </a:r>
            <a:br>
              <a:rPr lang="en-US" dirty="0" smtClean="0">
                <a:solidFill>
                  <a:srgbClr val="FF66FF"/>
                </a:solidFill>
              </a:rPr>
            </a:br>
            <a:r>
              <a:rPr lang="en-US" dirty="0" smtClean="0">
                <a:solidFill>
                  <a:srgbClr val="FF66FF"/>
                </a:solidFill>
              </a:rPr>
              <a:t>2014 – 2015:</a:t>
            </a:r>
            <a:endParaRPr lang="en-US" dirty="0"/>
          </a:p>
        </p:txBody>
      </p:sp>
      <p:graphicFrame>
        <p:nvGraphicFramePr>
          <p:cNvPr id="85058" name="Group 66"/>
          <p:cNvGraphicFramePr>
            <a:graphicFrameLocks noGrp="1"/>
          </p:cNvGraphicFramePr>
          <p:nvPr>
            <p:ph idx="1"/>
          </p:nvPr>
        </p:nvGraphicFramePr>
        <p:xfrm>
          <a:off x="1219200" y="1968500"/>
          <a:ext cx="6858000" cy="4475165"/>
        </p:xfrm>
        <a:graphic>
          <a:graphicData uri="http://schemas.openxmlformats.org/drawingml/2006/table">
            <a:tbl>
              <a:tblPr/>
              <a:tblGrid>
                <a:gridCol w="4195482"/>
                <a:gridCol w="1371600"/>
                <a:gridCol w="1290918"/>
              </a:tblGrid>
              <a:tr h="4460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ap="flat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Verdana" pitchFamily="34" charset="0"/>
                        </a:rPr>
                        <a:t>SL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Verdana" pitchFamily="34" charset="0"/>
                        </a:rPr>
                        <a:t>Tỷ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Verdana" pitchFamily="34" charset="0"/>
                        </a:rPr>
                        <a:t> </a:t>
                      </a:r>
                      <a:r>
                        <a:rPr kumimoji="0" lang="en-US" sz="1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Verdana" pitchFamily="34" charset="0"/>
                        </a:rPr>
                        <a:t>lệ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Verdana" pitchFamily="34" charset="0"/>
                        </a:rPr>
                        <a:t> 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alpha val="70000"/>
                      </a:schemeClr>
                    </a:solidFill>
                  </a:tcPr>
                </a:tc>
              </a:tr>
              <a:tr h="4460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Verdana" pitchFamily="34" charset="0"/>
                        </a:rPr>
                        <a:t>LĐTT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00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374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alpha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lang="en-US" sz="18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95,89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alpha val="82001"/>
                      </a:schemeClr>
                    </a:solidFill>
                  </a:tcPr>
                </a:tc>
              </a:tr>
              <a:tr h="45878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lang="en-US" sz="1800" b="1" kern="1200" dirty="0" smtClean="0">
                          <a:solidFill>
                            <a:schemeClr val="bg1"/>
                          </a:solidFill>
                          <a:latin typeface="+mj-lt"/>
                          <a:ea typeface="+mn-ea"/>
                          <a:cs typeface="+mn-cs"/>
                        </a:rPr>
                        <a:t>CSTĐ </a:t>
                      </a:r>
                      <a:r>
                        <a:rPr lang="en-US" sz="1800" b="1" kern="1200" dirty="0" err="1" smtClean="0">
                          <a:solidFill>
                            <a:schemeClr val="bg1"/>
                          </a:solidFill>
                          <a:latin typeface="+mj-lt"/>
                          <a:ea typeface="+mn-ea"/>
                          <a:cs typeface="+mn-cs"/>
                        </a:rPr>
                        <a:t>cơ</a:t>
                      </a:r>
                      <a:r>
                        <a:rPr lang="en-US" sz="1800" b="1" kern="1200" dirty="0" smtClean="0">
                          <a:solidFill>
                            <a:schemeClr val="bg1"/>
                          </a:solidFill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1" kern="1200" dirty="0" err="1" smtClean="0">
                          <a:solidFill>
                            <a:schemeClr val="bg1"/>
                          </a:solidFill>
                          <a:latin typeface="+mj-lt"/>
                          <a:ea typeface="+mn-ea"/>
                          <a:cs typeface="+mn-cs"/>
                        </a:rPr>
                        <a:t>sở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j-lt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1D528D">
                        <a:alpha val="7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56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alpha val="4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lang="en-US" sz="18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14,97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alpha val="50000"/>
                      </a:schemeClr>
                    </a:solidFill>
                  </a:tcPr>
                </a:tc>
              </a:tr>
              <a:tr h="4476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lang="en-US" sz="1800" b="1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CSTĐ </a:t>
                      </a:r>
                      <a:r>
                        <a:rPr lang="en-US" sz="1800" b="1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cấp</a:t>
                      </a:r>
                      <a:r>
                        <a:rPr lang="en-US" sz="1800" b="1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 TP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00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09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alpha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alpha val="82001"/>
                      </a:schemeClr>
                    </a:solidFill>
                  </a:tcPr>
                </a:tc>
              </a:tr>
              <a:tr h="4460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lang="en-US" sz="1800" b="1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Bằng</a:t>
                      </a:r>
                      <a:r>
                        <a:rPr lang="en-US" sz="1800" b="1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1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khen</a:t>
                      </a:r>
                      <a:r>
                        <a:rPr lang="en-US" sz="1800" b="1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 UBND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1D528D">
                        <a:alpha val="7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32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alpha val="4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alpha val="50000"/>
                      </a:schemeClr>
                    </a:solidFill>
                  </a:tcPr>
                </a:tc>
              </a:tr>
              <a:tr h="4460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Verdana" pitchFamily="34" charset="0"/>
                        </a:rPr>
                        <a:t>Huy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Verdana" pitchFamily="34" charset="0"/>
                        </a:rPr>
                        <a:t> </a:t>
                      </a:r>
                      <a:r>
                        <a:rPr kumimoji="0" lang="en-US" sz="1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Verdana" pitchFamily="34" charset="0"/>
                        </a:rPr>
                        <a:t>hiệu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Verdana" pitchFamily="34" charset="0"/>
                        </a:rPr>
                        <a:t> TPHCM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00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21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alpha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alpha val="82001"/>
                      </a:schemeClr>
                    </a:solidFill>
                  </a:tcPr>
                </a:tc>
              </a:tr>
              <a:tr h="4460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Verdana" pitchFamily="34" charset="0"/>
                        </a:rPr>
                        <a:t>BK </a:t>
                      </a:r>
                      <a:r>
                        <a:rPr kumimoji="0" lang="en-US" sz="1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Verdana" pitchFamily="34" charset="0"/>
                        </a:rPr>
                        <a:t>Bộ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Verdana" pitchFamily="34" charset="0"/>
                        </a:rPr>
                        <a:t> GD-ĐT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1D528D">
                        <a:alpha val="7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06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alpha val="50000"/>
                      </a:schemeClr>
                    </a:solidFill>
                  </a:tcPr>
                </a:tc>
              </a:tr>
              <a:tr h="4460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Verdana" pitchFamily="34" charset="0"/>
                        </a:rPr>
                        <a:t>BK </a:t>
                      </a:r>
                      <a:r>
                        <a:rPr kumimoji="0" lang="en-US" sz="1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Verdana" pitchFamily="34" charset="0"/>
                        </a:rPr>
                        <a:t>Thủ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Verdana" pitchFamily="34" charset="0"/>
                        </a:rPr>
                        <a:t> </a:t>
                      </a:r>
                      <a:r>
                        <a:rPr kumimoji="0" lang="en-US" sz="1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Verdana" pitchFamily="34" charset="0"/>
                        </a:rPr>
                        <a:t>tướng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Verdana" pitchFamily="34" charset="0"/>
                        </a:rPr>
                        <a:t> CP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0099">
                        <a:alpha val="7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03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alpha val="50000"/>
                      </a:schemeClr>
                    </a:solidFill>
                  </a:tcPr>
                </a:tc>
              </a:tr>
              <a:tr h="4460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Verdana" pitchFamily="34" charset="0"/>
                        </a:rPr>
                        <a:t>Huân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Verdana" pitchFamily="34" charset="0"/>
                        </a:rPr>
                        <a:t> </a:t>
                      </a:r>
                      <a:r>
                        <a:rPr kumimoji="0" lang="en-US" sz="1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Verdana" pitchFamily="34" charset="0"/>
                        </a:rPr>
                        <a:t>chương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Verdana" pitchFamily="34" charset="0"/>
                        </a:rPr>
                        <a:t> LĐ </a:t>
                      </a:r>
                      <a:r>
                        <a:rPr kumimoji="0" lang="en-US" sz="1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Verdana" pitchFamily="34" charset="0"/>
                        </a:rPr>
                        <a:t>Hạng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Verdana" pitchFamily="34" charset="0"/>
                        </a:rPr>
                        <a:t> 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1D528D">
                        <a:alpha val="7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01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alpha val="50000"/>
                      </a:schemeClr>
                    </a:solidFill>
                  </a:tcPr>
                </a:tc>
              </a:tr>
              <a:tr h="4460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Verdana" pitchFamily="34" charset="0"/>
                        </a:rPr>
                        <a:t>Công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Verdana" pitchFamily="34" charset="0"/>
                        </a:rPr>
                        <a:t> </a:t>
                      </a:r>
                      <a:r>
                        <a:rPr kumimoji="0" lang="en-US" sz="1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Verdana" pitchFamily="34" charset="0"/>
                        </a:rPr>
                        <a:t>đoàn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Verdana" pitchFamily="34" charset="0"/>
                        </a:rPr>
                        <a:t> </a:t>
                      </a:r>
                      <a:r>
                        <a:rPr kumimoji="0" lang="en-US" sz="1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Verdana" pitchFamily="34" charset="0"/>
                        </a:rPr>
                        <a:t>viên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Verdana" pitchFamily="34" charset="0"/>
                        </a:rPr>
                        <a:t> XS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0099">
                        <a:alpha val="7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336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lang="en-US" sz="18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86,15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alpha val="5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6" name="AutoShape 4"/>
          <p:cNvSpPr>
            <a:spLocks noChangeArrowheads="1"/>
          </p:cNvSpPr>
          <p:nvPr/>
        </p:nvSpPr>
        <p:spPr bwMode="gray">
          <a:xfrm>
            <a:off x="1752600" y="1143000"/>
            <a:ext cx="5791200" cy="533400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hlink"/>
              </a:gs>
              <a:gs pos="50000">
                <a:schemeClr val="hlink">
                  <a:gamma/>
                  <a:tint val="64314"/>
                  <a:invGamma/>
                </a:schemeClr>
              </a:gs>
              <a:gs pos="100000">
                <a:schemeClr val="hlink"/>
              </a:gs>
            </a:gsLst>
            <a:lin ang="0" scaled="1"/>
          </a:gradFill>
          <a:ln w="38100" algn="ctr">
            <a:solidFill>
              <a:srgbClr val="FFFFFF"/>
            </a:solidFill>
            <a:round/>
            <a:headEnd/>
            <a:tailEnd/>
          </a:ln>
          <a:effectLst>
            <a:outerShdw dist="63500" dir="3187806" algn="ctr" rotWithShape="0">
              <a:srgbClr val="001D3A"/>
            </a:outerShdw>
          </a:effectLst>
        </p:spPr>
        <p:txBody>
          <a:bodyPr wrap="none" anchor="ctr"/>
          <a:lstStyle/>
          <a:p>
            <a:pPr algn="ctr" eaLnBrk="0" hangingPunct="0"/>
            <a:r>
              <a:rPr lang="en-US" sz="2000" b="1" dirty="0" smtClean="0">
                <a:solidFill>
                  <a:srgbClr val="0070C0"/>
                </a:solidFill>
                <a:effectLst/>
              </a:rPr>
              <a:t>2. THÀNH TÍCH CÁ NHÂN</a:t>
            </a:r>
            <a:endParaRPr lang="en-US" sz="2000" b="1" dirty="0">
              <a:solidFill>
                <a:srgbClr val="0070C0"/>
              </a:solidFill>
              <a:effectLst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04800" y="2438400"/>
            <a:ext cx="8534400" cy="914400"/>
          </a:xfrm>
        </p:spPr>
        <p:txBody>
          <a:bodyPr/>
          <a:lstStyle/>
          <a:p>
            <a:r>
              <a:rPr lang="en-US" dirty="0" smtClean="0">
                <a:solidFill>
                  <a:srgbClr val="990099"/>
                </a:solidFill>
              </a:rPr>
              <a:t>XIN TRÂN TRỌNG CẢM ƠN</a:t>
            </a:r>
            <a:endParaRPr lang="en-US" dirty="0">
              <a:solidFill>
                <a:srgbClr val="990099"/>
              </a:solidFill>
            </a:endParaRP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914400" y="3429000"/>
            <a:ext cx="7086600" cy="1066800"/>
          </a:xfrm>
        </p:spPr>
        <p:txBody>
          <a:bodyPr/>
          <a:lstStyle/>
          <a:p>
            <a:r>
              <a:rPr lang="en-US" sz="4000" b="1" dirty="0" smtClean="0">
                <a:solidFill>
                  <a:srgbClr val="990099"/>
                </a:solidFill>
                <a:latin typeface="Verdana (HEADIN)"/>
              </a:rPr>
              <a:t>QUÝ VỊ ĐẠI BIỂU</a:t>
            </a:r>
            <a:endParaRPr lang="en-US" sz="4000" b="1" dirty="0" smtClean="0">
              <a:solidFill>
                <a:srgbClr val="990099"/>
              </a:solidFill>
              <a:latin typeface="Verdana (HERDIN)"/>
            </a:endParaRPr>
          </a:p>
          <a:p>
            <a:endParaRPr lang="en-US" sz="4000" dirty="0"/>
          </a:p>
        </p:txBody>
      </p:sp>
      <p:sp>
        <p:nvSpPr>
          <p:cNvPr id="2052" name="Freeform 4"/>
          <p:cNvSpPr>
            <a:spLocks/>
          </p:cNvSpPr>
          <p:nvPr/>
        </p:nvSpPr>
        <p:spPr bwMode="gray">
          <a:xfrm>
            <a:off x="1981200" y="1743075"/>
            <a:ext cx="5303838" cy="806450"/>
          </a:xfrm>
          <a:custGeom>
            <a:avLst/>
            <a:gdLst/>
            <a:ahLst/>
            <a:cxnLst>
              <a:cxn ang="0">
                <a:pos x="1" y="492"/>
              </a:cxn>
              <a:cxn ang="0">
                <a:pos x="1707" y="20"/>
              </a:cxn>
              <a:cxn ang="0">
                <a:pos x="3340" y="482"/>
              </a:cxn>
              <a:cxn ang="0">
                <a:pos x="1734" y="74"/>
              </a:cxn>
              <a:cxn ang="0">
                <a:pos x="1" y="492"/>
              </a:cxn>
            </a:cxnLst>
            <a:rect l="0" t="0" r="r" b="b"/>
            <a:pathLst>
              <a:path w="3341" h="508">
                <a:moveTo>
                  <a:pt x="1" y="492"/>
                </a:moveTo>
                <a:cubicBezTo>
                  <a:pt x="0" y="477"/>
                  <a:pt x="710" y="0"/>
                  <a:pt x="1707" y="20"/>
                </a:cubicBezTo>
                <a:cubicBezTo>
                  <a:pt x="2704" y="40"/>
                  <a:pt x="3339" y="467"/>
                  <a:pt x="3340" y="482"/>
                </a:cubicBezTo>
                <a:cubicBezTo>
                  <a:pt x="3341" y="496"/>
                  <a:pt x="2608" y="93"/>
                  <a:pt x="1734" y="74"/>
                </a:cubicBezTo>
                <a:cubicBezTo>
                  <a:pt x="860" y="54"/>
                  <a:pt x="2" y="508"/>
                  <a:pt x="1" y="492"/>
                </a:cubicBezTo>
                <a:close/>
              </a:path>
            </a:pathLst>
          </a:custGeom>
          <a:gradFill rotWithShape="1">
            <a:gsLst>
              <a:gs pos="0">
                <a:schemeClr val="accent1"/>
              </a:gs>
              <a:gs pos="50000">
                <a:schemeClr val="accent1">
                  <a:gamma/>
                  <a:tint val="45882"/>
                  <a:invGamma/>
                </a:schemeClr>
              </a:gs>
              <a:gs pos="100000">
                <a:schemeClr val="accent1"/>
              </a:gs>
            </a:gsLst>
            <a:lin ang="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054" name="AutoShape 6" descr="Kết quả hình ảnh cho logo trường cao đẳng kỹ thuật lý tự trọ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056" name="AutoShape 8" descr="Kết quả hình ảnh cho logo trường cao đẳng kỹ thuật lý tự trọ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058" name="AutoShape 10" descr="Kết quả hình ảnh cho logo trường cao đẳng kỹ thuật lý tự trọ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060" name="AutoShape 12" descr="Kết quả hình ảnh cho logo trường cao đẳng kỹ thuật lý tự trọ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062" name="AutoShape 14" descr="Kết quả hình ảnh cho logo trường cao đẳng kỹ thuật lý tự trọ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064" name="AutoShape 16" descr="Kết quả hình ảnh cho logo trường cao đẳng kỹ thuật lý tự trọ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066" name="AutoShape 18" descr="Kết quả hình ảnh cho logo trường cao đẳng kỹ thuật lý tự trọ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068" name="Picture 20" descr="http://ltt.edu.vn/Resource/Upload/flash/logo%20lytc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676400" cy="16764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db2004c010gl">
  <a:themeElements>
    <a:clrScheme name="sample 3">
      <a:dk1>
        <a:srgbClr val="2B166E"/>
      </a:dk1>
      <a:lt1>
        <a:srgbClr val="FFFFFF"/>
      </a:lt1>
      <a:dk2>
        <a:srgbClr val="3F9D6C"/>
      </a:dk2>
      <a:lt2>
        <a:srgbClr val="DDDDDD"/>
      </a:lt2>
      <a:accent1>
        <a:srgbClr val="5BCD81"/>
      </a:accent1>
      <a:accent2>
        <a:srgbClr val="3399FF"/>
      </a:accent2>
      <a:accent3>
        <a:srgbClr val="FFFFFF"/>
      </a:accent3>
      <a:accent4>
        <a:srgbClr val="23115D"/>
      </a:accent4>
      <a:accent5>
        <a:srgbClr val="B5E3C1"/>
      </a:accent5>
      <a:accent6>
        <a:srgbClr val="2D8AE7"/>
      </a:accent6>
      <a:hlink>
        <a:srgbClr val="6666FF"/>
      </a:hlink>
      <a:folHlink>
        <a:srgbClr val="6C9BBE"/>
      </a:folHlink>
    </a:clrScheme>
    <a:fontScheme name="sample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200" b="0" i="0" u="none" strike="noStrike" cap="none" normalizeH="0" baseline="0" smtClean="0">
            <a:ln>
              <a:noFill/>
            </a:ln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Verdana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200" b="0" i="0" u="none" strike="noStrike" cap="none" normalizeH="0" baseline="0" smtClean="0">
            <a:ln>
              <a:noFill/>
            </a:ln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Verdana" pitchFamily="34" charset="0"/>
          </a:defRPr>
        </a:defPPr>
      </a:lstStyle>
    </a:lnDef>
  </a:objectDefaults>
  <a:extraClrSchemeLst>
    <a:extraClrScheme>
      <a:clrScheme name="sample 1">
        <a:dk1>
          <a:srgbClr val="2B166E"/>
        </a:dk1>
        <a:lt1>
          <a:srgbClr val="FFFFFF"/>
        </a:lt1>
        <a:dk2>
          <a:srgbClr val="336699"/>
        </a:dk2>
        <a:lt2>
          <a:srgbClr val="DDDDDD"/>
        </a:lt2>
        <a:accent1>
          <a:srgbClr val="458F8F"/>
        </a:accent1>
        <a:accent2>
          <a:srgbClr val="CCCC00"/>
        </a:accent2>
        <a:accent3>
          <a:srgbClr val="FFFFFF"/>
        </a:accent3>
        <a:accent4>
          <a:srgbClr val="23115D"/>
        </a:accent4>
        <a:accent5>
          <a:srgbClr val="B0C6C6"/>
        </a:accent5>
        <a:accent6>
          <a:srgbClr val="B9B900"/>
        </a:accent6>
        <a:hlink>
          <a:srgbClr val="9999FF"/>
        </a:hlink>
        <a:folHlink>
          <a:srgbClr val="6C9BB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ample 2">
        <a:dk1>
          <a:srgbClr val="666633"/>
        </a:dk1>
        <a:lt1>
          <a:srgbClr val="FFFFFF"/>
        </a:lt1>
        <a:dk2>
          <a:srgbClr val="000066"/>
        </a:dk2>
        <a:lt2>
          <a:srgbClr val="F7F4D5"/>
        </a:lt2>
        <a:accent1>
          <a:srgbClr val="C86C62"/>
        </a:accent1>
        <a:accent2>
          <a:srgbClr val="D3A5DF"/>
        </a:accent2>
        <a:accent3>
          <a:srgbClr val="FFFFFF"/>
        </a:accent3>
        <a:accent4>
          <a:srgbClr val="56562A"/>
        </a:accent4>
        <a:accent5>
          <a:srgbClr val="E0BAB7"/>
        </a:accent5>
        <a:accent6>
          <a:srgbClr val="BF95CA"/>
        </a:accent6>
        <a:hlink>
          <a:srgbClr val="3197BB"/>
        </a:hlink>
        <a:folHlink>
          <a:srgbClr val="878FA5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ample 3">
        <a:dk1>
          <a:srgbClr val="2B166E"/>
        </a:dk1>
        <a:lt1>
          <a:srgbClr val="FFFFFF"/>
        </a:lt1>
        <a:dk2>
          <a:srgbClr val="3F9D6C"/>
        </a:dk2>
        <a:lt2>
          <a:srgbClr val="DDDDDD"/>
        </a:lt2>
        <a:accent1>
          <a:srgbClr val="5BCD81"/>
        </a:accent1>
        <a:accent2>
          <a:srgbClr val="3399FF"/>
        </a:accent2>
        <a:accent3>
          <a:srgbClr val="FFFFFF"/>
        </a:accent3>
        <a:accent4>
          <a:srgbClr val="23115D"/>
        </a:accent4>
        <a:accent5>
          <a:srgbClr val="B5E3C1"/>
        </a:accent5>
        <a:accent6>
          <a:srgbClr val="2D8AE7"/>
        </a:accent6>
        <a:hlink>
          <a:srgbClr val="6666FF"/>
        </a:hlink>
        <a:folHlink>
          <a:srgbClr val="6C9BBE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cdb2004c010gl</Template>
  <TotalTime>352</TotalTime>
  <Words>515</Words>
  <Application>Microsoft PowerPoint</Application>
  <PresentationFormat>On-screen Show (4:3)</PresentationFormat>
  <Paragraphs>70</Paragraphs>
  <Slides>7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3" baseType="lpstr">
      <vt:lpstr>Arial</vt:lpstr>
      <vt:lpstr>Verdana</vt:lpstr>
      <vt:lpstr>Wingdings</vt:lpstr>
      <vt:lpstr>Times New Roman</vt:lpstr>
      <vt:lpstr>cdb2004c010gl</vt:lpstr>
      <vt:lpstr>Adobe Photoshop Image</vt:lpstr>
      <vt:lpstr>BÁO CÁO TỔNG KẾT THI ĐUA</vt:lpstr>
      <vt:lpstr>BÁO CÁO TỔNG KẾT THI ĐUA</vt:lpstr>
      <vt:lpstr>I. Thực hiện các nhiệm vụ trọng tâm năm học 2014 - 2015</vt:lpstr>
      <vt:lpstr>II. Kết quả thi đua năm học  2014 – 2015:</vt:lpstr>
      <vt:lpstr>II. Kết quả thi đua năm học  2014 – 2015:</vt:lpstr>
      <vt:lpstr>II. Kết quả thi đua năm học  2014 – 2015:</vt:lpstr>
      <vt:lpstr>XIN TRÂN TRỌNG CẢM ƠN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Template</dc:title>
  <dc:creator>Ha</dc:creator>
  <cp:lastModifiedBy>Ha</cp:lastModifiedBy>
  <cp:revision>42</cp:revision>
  <dcterms:created xsi:type="dcterms:W3CDTF">2015-11-24T04:07:31Z</dcterms:created>
  <dcterms:modified xsi:type="dcterms:W3CDTF">2015-11-24T10:00:22Z</dcterms:modified>
</cp:coreProperties>
</file>